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1" r:id="rId5"/>
    <p:sldId id="262" r:id="rId6"/>
    <p:sldId id="259" r:id="rId7"/>
    <p:sldId id="260" r:id="rId8"/>
    <p:sldId id="263" r:id="rId9"/>
    <p:sldId id="264" r:id="rId10"/>
    <p:sldId id="265" r:id="rId1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050" autoAdjust="0"/>
  </p:normalViewPr>
  <p:slideViewPr>
    <p:cSldViewPr>
      <p:cViewPr varScale="1">
        <p:scale>
          <a:sx n="55" d="100"/>
          <a:sy n="55" d="100"/>
        </p:scale>
        <p:origin x="465" y="5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33" d="100"/>
          <a:sy n="33" d="100"/>
        </p:scale>
        <p:origin x="3504" y="9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BEB87E-50D2-4699-81B2-00B9D1CCDE3E}" type="datetimeFigureOut">
              <a:rPr lang="ko-KR" altLang="en-US" smtClean="0"/>
              <a:t>2024-03-09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8C31ED-5025-4D6A-AB06-20A377F1B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892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24313" y="1286"/>
            <a:ext cx="14363687" cy="10285714"/>
            <a:chOff x="3922028" y="0"/>
            <a:chExt cx="1436368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22028" y="0"/>
              <a:ext cx="14363687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953000" y="7397843"/>
            <a:ext cx="11798856" cy="1708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50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market Sans Bold" pitchFamily="34" charset="0"/>
              </a:rPr>
              <a:t>PORTFOLIO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4060" y="6708168"/>
            <a:ext cx="377410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Embedded SW Developer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9770" y="537967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2024.03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29770" y="6231114"/>
            <a:ext cx="3034213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황재천</a:t>
            </a:r>
            <a:endParaRPr lang="en-US" sz="2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6751855" y="8433077"/>
            <a:ext cx="305749" cy="305749"/>
            <a:chOff x="16751855" y="8433077"/>
            <a:chExt cx="305749" cy="3057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51855" y="8433077"/>
              <a:ext cx="305749" cy="305749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32F3F727-433A-AE7D-0CBB-B23F206B68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53" y="1755956"/>
            <a:ext cx="3051630" cy="4062482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29770" y="7490176"/>
            <a:ext cx="3205458" cy="16158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CONTACT</a:t>
            </a:r>
          </a:p>
          <a:p>
            <a:pPr>
              <a:lnSpc>
                <a:spcPct val="150000"/>
              </a:lnSpc>
            </a:pPr>
            <a:endParaRPr lang="en-US" altLang="ko-KR" sz="500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Regular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Phone      010-7750-9453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E-mail      wocjs602@gmail.com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Git-Hub    github.com/</a:t>
            </a:r>
            <a:r>
              <a:rPr lang="en-US" altLang="ko-KR" sz="16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wocjs</a:t>
            </a:r>
            <a:endParaRPr lang="en-US" altLang="ko-KR" sz="1600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Regular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2000" y="8830075"/>
            <a:ext cx="931050" cy="931050"/>
            <a:chOff x="4504280" y="953821"/>
            <a:chExt cx="931050" cy="9310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rot="-2160000">
              <a:off x="4504280" y="953821"/>
              <a:ext cx="931050" cy="9310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05397" y="1097151"/>
            <a:ext cx="6096612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6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What Else?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62362" y="2982876"/>
            <a:ext cx="3363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1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INDEX.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03" name="그룹 1003"/>
          <p:cNvGrpSpPr>
            <a:grpSpLocks noChangeAspect="1"/>
          </p:cNvGrpSpPr>
          <p:nvPr/>
        </p:nvGrpSpPr>
        <p:grpSpPr>
          <a:xfrm>
            <a:off x="6851705" y="5392845"/>
            <a:ext cx="9288000" cy="984361"/>
            <a:chOff x="7222223" y="4943190"/>
            <a:chExt cx="7690149" cy="814925"/>
          </a:xfrm>
        </p:grpSpPr>
        <p:sp>
          <p:nvSpPr>
            <p:cNvPr id="13" name="Object 13"/>
            <p:cNvSpPr txBox="1"/>
            <p:nvPr/>
          </p:nvSpPr>
          <p:spPr>
            <a:xfrm>
              <a:off x="7222223" y="4943190"/>
              <a:ext cx="7385714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CNN</a:t>
              </a:r>
              <a:r>
                <a:rPr lang="ko-KR" altLang="en-US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기반 </a:t>
              </a:r>
              <a:r>
                <a:rPr lang="en-US" altLang="ko-KR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ASMR </a:t>
              </a:r>
              <a:r>
                <a:rPr lang="ko-KR" altLang="en-US" dirty="0" err="1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무드등</a:t>
              </a:r>
              <a:r>
                <a:rPr lang="en-US" altLang="ko-KR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 (2021.04 ~ 2021.05) </a:t>
              </a:r>
              <a:endParaRPr lang="en-US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Bold" pitchFamily="34" charset="0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7526658" y="5324956"/>
              <a:ext cx="7385714" cy="4331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CNN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기반 파형 분석 모델을 기반으로 소리의 종류에 따라 다른 색깔의 빛을 내는 </a:t>
              </a:r>
              <a:r>
                <a:rPr lang="ko-KR" altLang="en-US" sz="14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무드등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개발</a:t>
              </a:r>
              <a:endPara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#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임베디드 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#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역할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App(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유튜브 검색 기능 및 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URL 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전송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endParaRPr 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004" name="그룹 1004"/>
          <p:cNvGrpSpPr/>
          <p:nvPr/>
        </p:nvGrpSpPr>
        <p:grpSpPr>
          <a:xfrm>
            <a:off x="5441450" y="2716739"/>
            <a:ext cx="11282330" cy="12309"/>
            <a:chOff x="5441450" y="2716739"/>
            <a:chExt cx="11282330" cy="1230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441450" y="2716739"/>
              <a:ext cx="11282330" cy="123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>
            <a:grpSpLocks noChangeAspect="1"/>
          </p:cNvGrpSpPr>
          <p:nvPr/>
        </p:nvGrpSpPr>
        <p:grpSpPr>
          <a:xfrm>
            <a:off x="6851705" y="4204855"/>
            <a:ext cx="9288000" cy="969257"/>
            <a:chOff x="7239365" y="6893027"/>
            <a:chExt cx="7690149" cy="802573"/>
          </a:xfrm>
        </p:grpSpPr>
        <p:sp>
          <p:nvSpPr>
            <p:cNvPr id="21" name="Object 21"/>
            <p:cNvSpPr txBox="1"/>
            <p:nvPr/>
          </p:nvSpPr>
          <p:spPr>
            <a:xfrm>
              <a:off x="7239365" y="6893027"/>
              <a:ext cx="7385714" cy="3058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시각장애인을 위한 버스 승차 시스템</a:t>
              </a:r>
              <a:r>
                <a:rPr lang="en-US" altLang="ko-KR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 (2021.07 ~ 2023.08)(8</a:t>
              </a:r>
              <a:r>
                <a:rPr lang="ko-KR" altLang="en-US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주</a:t>
              </a:r>
              <a:r>
                <a:rPr lang="en-US" altLang="ko-KR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)</a:t>
              </a: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7543800" y="7262359"/>
              <a:ext cx="7385714" cy="4332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버스 정류장에 설치되는 버스 예약 모듈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버스 기사에게 시각장애인 유무를 알려주는 모듈 개발</a:t>
              </a:r>
              <a:endPara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#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임베디드 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#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역할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IoT(</a:t>
              </a:r>
              <a:r>
                <a:rPr lang="ko-KR" altLang="en-US" sz="14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라즈베리파이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NFC,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신호처리 알고리즘 설계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</p:grpSp>
      <p:grpSp>
        <p:nvGrpSpPr>
          <p:cNvPr id="24" name="그룹 1005"/>
          <p:cNvGrpSpPr>
            <a:grpSpLocks noChangeAspect="1"/>
          </p:cNvGrpSpPr>
          <p:nvPr/>
        </p:nvGrpSpPr>
        <p:grpSpPr>
          <a:xfrm>
            <a:off x="6851705" y="2974576"/>
            <a:ext cx="9288012" cy="969965"/>
            <a:chOff x="7239355" y="6853726"/>
            <a:chExt cx="7690159" cy="803197"/>
          </a:xfrm>
        </p:grpSpPr>
        <p:sp>
          <p:nvSpPr>
            <p:cNvPr id="25" name="Object 21"/>
            <p:cNvSpPr txBox="1"/>
            <p:nvPr/>
          </p:nvSpPr>
          <p:spPr>
            <a:xfrm>
              <a:off x="7239355" y="6853726"/>
              <a:ext cx="7385714" cy="3058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도로 침수 관제 시스템</a:t>
              </a:r>
              <a:r>
                <a:rPr lang="en-US" altLang="ko-KR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 (2022.07 ~ 2022.08)(8</a:t>
              </a:r>
              <a:r>
                <a:rPr lang="ko-KR" altLang="en-US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주</a:t>
              </a:r>
              <a:r>
                <a:rPr lang="en-US" altLang="ko-KR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)</a:t>
              </a:r>
              <a:endParaRPr lang="en-US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Bold" pitchFamily="34" charset="0"/>
              </a:endParaRPr>
            </a:p>
          </p:txBody>
        </p:sp>
        <p:sp>
          <p:nvSpPr>
            <p:cNvPr id="26" name="Object 22"/>
            <p:cNvSpPr txBox="1"/>
            <p:nvPr/>
          </p:nvSpPr>
          <p:spPr>
            <a:xfrm>
              <a:off x="7543800" y="7223661"/>
              <a:ext cx="7385714" cy="43326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 CJK KR Regular" pitchFamily="34" charset="0"/>
                </a:rPr>
                <a:t>게릴라성 집중호우 발생 시 실시간으로 도로의 수위 데이터 수집 및 위험 정보 제공</a:t>
              </a:r>
              <a:endParaRPr lang="en-US" altLang="ko-KR" sz="1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endParaRPr>
            </a:p>
            <a:p>
              <a:r>
                <a:rPr lang="en-US" sz="14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#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임베디드 </a:t>
              </a:r>
              <a:r>
                <a:rPr lang="en-US" altLang="ko-KR" sz="14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#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역할</a:t>
              </a:r>
              <a:r>
                <a:rPr lang="en-US" altLang="ko-KR" sz="14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IoT(</a:t>
              </a:r>
              <a:r>
                <a:rPr lang="ko-KR" altLang="en-US" sz="1400" dirty="0" err="1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라즈베리파이</a:t>
              </a:r>
              <a:r>
                <a:rPr lang="en-US" altLang="ko-KR" sz="14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신호처리 알고리즘 설계</a:t>
              </a:r>
              <a:r>
                <a:rPr lang="en-US" altLang="ko-KR" sz="14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), BE(Django)</a:t>
              </a:r>
              <a:endParaRPr 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0" name="그룹 1005"/>
          <p:cNvGrpSpPr>
            <a:grpSpLocks noChangeAspect="1"/>
          </p:cNvGrpSpPr>
          <p:nvPr/>
        </p:nvGrpSpPr>
        <p:grpSpPr>
          <a:xfrm>
            <a:off x="6851705" y="7704260"/>
            <a:ext cx="9288000" cy="971295"/>
            <a:chOff x="7239365" y="6893027"/>
            <a:chExt cx="7655315" cy="800603"/>
          </a:xfrm>
        </p:grpSpPr>
        <p:sp>
          <p:nvSpPr>
            <p:cNvPr id="28" name="Object 21"/>
            <p:cNvSpPr txBox="1"/>
            <p:nvPr/>
          </p:nvSpPr>
          <p:spPr>
            <a:xfrm>
              <a:off x="7239365" y="6893027"/>
              <a:ext cx="7385714" cy="30442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영화추천 사이트</a:t>
              </a:r>
              <a:r>
                <a:rPr lang="en-US" altLang="ko-KR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 (2023.05 ~ 2023.05)(10</a:t>
              </a:r>
              <a:r>
                <a:rPr lang="ko-KR" altLang="en-US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일</a:t>
              </a:r>
              <a:r>
                <a:rPr lang="en-US" altLang="ko-KR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) </a:t>
              </a:r>
            </a:p>
          </p:txBody>
        </p:sp>
        <p:sp>
          <p:nvSpPr>
            <p:cNvPr id="29" name="Object 22"/>
            <p:cNvSpPr txBox="1"/>
            <p:nvPr/>
          </p:nvSpPr>
          <p:spPr>
            <a:xfrm>
              <a:off x="7508966" y="7262359"/>
              <a:ext cx="7385714" cy="4312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Django, SQLite, </a:t>
              </a:r>
              <a:r>
                <a:rPr lang="en-US" altLang="ko-KR" sz="14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Vue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활용한 영화 추천 사이트 개발</a:t>
              </a:r>
              <a:endPara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#Web #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역할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FE, BE (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보안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메인 페이지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검색 기능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</p:grpSp>
      <p:grpSp>
        <p:nvGrpSpPr>
          <p:cNvPr id="30" name="그룹 1005"/>
          <p:cNvGrpSpPr>
            <a:grpSpLocks noChangeAspect="1"/>
          </p:cNvGrpSpPr>
          <p:nvPr/>
        </p:nvGrpSpPr>
        <p:grpSpPr>
          <a:xfrm>
            <a:off x="6851707" y="6586940"/>
            <a:ext cx="9287998" cy="971296"/>
            <a:chOff x="7239366" y="6893026"/>
            <a:chExt cx="7655314" cy="800604"/>
          </a:xfrm>
        </p:grpSpPr>
        <p:sp>
          <p:nvSpPr>
            <p:cNvPr id="31" name="Object 21"/>
            <p:cNvSpPr txBox="1"/>
            <p:nvPr/>
          </p:nvSpPr>
          <p:spPr>
            <a:xfrm>
              <a:off x="7239366" y="6893026"/>
              <a:ext cx="7385714" cy="30442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클러스터링 기반 장소 추천 어플</a:t>
              </a:r>
              <a:r>
                <a:rPr lang="en-US" altLang="ko-KR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 (2023.08 ~ 2023.10)(6</a:t>
              </a:r>
              <a:r>
                <a:rPr lang="ko-KR" altLang="en-US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주</a:t>
              </a:r>
              <a:r>
                <a:rPr lang="en-US" altLang="ko-KR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) </a:t>
              </a:r>
            </a:p>
          </p:txBody>
        </p:sp>
        <p:sp>
          <p:nvSpPr>
            <p:cNvPr id="32" name="Object 22"/>
            <p:cNvSpPr txBox="1"/>
            <p:nvPr/>
          </p:nvSpPr>
          <p:spPr>
            <a:xfrm>
              <a:off x="7508966" y="7262359"/>
              <a:ext cx="7385714" cy="4312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여행 로그 데이터를 활용해 사용자와 비슷한 성향을 가진 사람들이 주로 갔던 장소 추천</a:t>
              </a:r>
              <a:endPara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#Web #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빅데이터 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#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역할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BE(</a:t>
              </a:r>
              <a:r>
                <a:rPr lang="en-US" altLang="ko-KR" sz="14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SpringBoot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Hadoop 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서버 통신 프로세스 제어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메인 페이지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사용자 페이지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6005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8933" y="846641"/>
            <a:ext cx="1147381" cy="1147381"/>
            <a:chOff x="1128933" y="846641"/>
            <a:chExt cx="1147381" cy="1147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rot="6720000">
              <a:off x="1128933" y="846641"/>
              <a:ext cx="1147381" cy="114738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004428" y="1661179"/>
            <a:ext cx="14838558" cy="128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dirty="0" err="1">
                <a:latin typeface="나눔스퀘어" panose="020B0600000101010101" pitchFamily="50" charset="-127"/>
                <a:ea typeface="나눔스퀘어 ExtraBold" panose="020B0600000101010101"/>
              </a:rPr>
              <a:t>임베디드</a:t>
            </a:r>
            <a:r>
              <a:rPr lang="ko-KR" altLang="en-US" dirty="0">
                <a:latin typeface="나눔스퀘어" panose="020B0600000101010101" pitchFamily="50" charset="-127"/>
                <a:ea typeface="나눔스퀘어 ExtraBold" panose="020B0600000101010101"/>
              </a:rPr>
              <a:t> 신호처리 실험실에서 </a:t>
            </a:r>
            <a:r>
              <a:rPr lang="en-US" altLang="ko-KR" dirty="0">
                <a:latin typeface="나눔스퀘어" panose="020B0600000101010101" pitchFamily="50" charset="-127"/>
                <a:ea typeface="나눔스퀘어 ExtraBold" panose="020B0600000101010101"/>
              </a:rPr>
              <a:t>2</a:t>
            </a:r>
            <a:r>
              <a:rPr lang="ko-KR" altLang="en-US" dirty="0" err="1">
                <a:latin typeface="나눔스퀘어" panose="020B0600000101010101" pitchFamily="50" charset="-127"/>
                <a:ea typeface="나눔스퀘어 ExtraBold" panose="020B0600000101010101"/>
              </a:rPr>
              <a:t>년이상</a:t>
            </a:r>
            <a:r>
              <a:rPr lang="ko-KR" altLang="en-US" dirty="0">
                <a:latin typeface="나눔스퀘어" panose="020B0600000101010101" pitchFamily="50" charset="-127"/>
                <a:ea typeface="나눔스퀘어 ExtraBold" panose="020B0600000101010101"/>
              </a:rPr>
              <a:t> 활동하면서 다양한 센서나 기술을 활용해 문제를 해결하는 임베디드 분야에 관심을 가지게 되었습니다</a:t>
            </a:r>
            <a:r>
              <a:rPr lang="en-US" altLang="ko-KR" dirty="0">
                <a:latin typeface="나눔스퀘어" panose="020B0600000101010101" pitchFamily="50" charset="-127"/>
                <a:ea typeface="나눔스퀘어 ExtraBold" panose="020B0600000101010101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 ExtraBold" panose="020B0600000101010101"/>
              </a:rPr>
              <a:t>졸업 후 삼성 청년 소프트웨어 아카데미에서 </a:t>
            </a:r>
            <a:r>
              <a:rPr lang="en-US" altLang="ko-KR" dirty="0">
                <a:latin typeface="나눔스퀘어" panose="020B0600000101010101" pitchFamily="50" charset="-127"/>
                <a:ea typeface="나눔스퀘어 ExtraBold" panose="020B0600000101010101"/>
              </a:rPr>
              <a:t>SW </a:t>
            </a:r>
            <a:r>
              <a:rPr lang="ko-KR" altLang="en-US" dirty="0">
                <a:latin typeface="나눔스퀘어" panose="020B0600000101010101" pitchFamily="50" charset="-127"/>
                <a:ea typeface="나눔스퀘어 ExtraBold" panose="020B0600000101010101"/>
              </a:rPr>
              <a:t>역량을 키웠고</a:t>
            </a:r>
            <a:r>
              <a:rPr lang="en-US" altLang="ko-KR" dirty="0">
                <a:latin typeface="나눔스퀘어" panose="020B0600000101010101" pitchFamily="50" charset="-127"/>
                <a:ea typeface="나눔스퀘어 ExtraBold" panose="020B0600000101010101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 ExtraBold" panose="020B0600000101010101"/>
              </a:rPr>
              <a:t>하드웨어 성능분석과 </a:t>
            </a:r>
            <a:r>
              <a:rPr lang="en-US" altLang="ko-KR" dirty="0">
                <a:latin typeface="나눔스퀘어" panose="020B0600000101010101" pitchFamily="50" charset="-127"/>
                <a:ea typeface="나눔스퀘어 ExtraBold" panose="020B0600000101010101"/>
              </a:rPr>
              <a:t>SW </a:t>
            </a:r>
            <a:r>
              <a:rPr lang="ko-KR" altLang="en-US" dirty="0">
                <a:latin typeface="나눔스퀘어" panose="020B0600000101010101" pitchFamily="50" charset="-127"/>
                <a:ea typeface="나눔스퀘어 ExtraBold" panose="020B0600000101010101"/>
              </a:rPr>
              <a:t>최적화에 흥미가 있습니다</a:t>
            </a:r>
            <a:r>
              <a:rPr lang="en-US" altLang="ko-KR" dirty="0">
                <a:latin typeface="나눔스퀘어" panose="020B0600000101010101" pitchFamily="50" charset="-127"/>
                <a:ea typeface="나눔스퀘어 ExtraBold" panose="020B0600000101010101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 ExtraBold" panose="020B0600000101010101"/>
              </a:rPr>
              <a:t>항상 낙천적이고 맡은 부분에 책임을 다하면서도 최적화된 솔루션을 제안하는 개발자가 되고 싶습니다</a:t>
            </a:r>
            <a:r>
              <a:rPr lang="en-US" altLang="ko-KR" dirty="0">
                <a:latin typeface="나눔스퀘어" panose="020B0600000101010101" pitchFamily="50" charset="-127"/>
                <a:ea typeface="나눔스퀘어 ExtraBold" panose="020B0600000101010101"/>
              </a:rPr>
              <a:t>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344122" y="6620714"/>
            <a:ext cx="6070321" cy="12541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CERTIFICATES</a:t>
            </a:r>
          </a:p>
          <a:p>
            <a:pPr>
              <a:lnSpc>
                <a:spcPct val="150000"/>
              </a:lnSpc>
            </a:pPr>
            <a:endParaRPr lang="en-US" altLang="ko-KR" sz="500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Regular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전기기사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(2022.09)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Intermediate High(TOEIC SPEAKING)(2023.12.09)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344122" y="3173754"/>
            <a:ext cx="6784396" cy="35932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EDUCATION / EXPERIENCE</a:t>
            </a:r>
          </a:p>
          <a:p>
            <a:pPr>
              <a:lnSpc>
                <a:spcPct val="150000"/>
              </a:lnSpc>
            </a:pPr>
            <a:endParaRPr lang="en-US" altLang="ko-KR" sz="500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Regular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(2023.01 ~ 2023.12)  </a:t>
            </a:r>
            <a:r>
              <a:rPr lang="en-US" altLang="ko-KR" sz="16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삼성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청년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 SW </a:t>
            </a:r>
            <a:r>
              <a:rPr lang="en-US" altLang="ko-KR" sz="16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아카데미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 9기</a:t>
            </a:r>
            <a:b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</a:b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(2020 ~ 2022)  </a:t>
            </a: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임베디드 신호처리 실험실 학부 연구생</a:t>
            </a:r>
            <a:endParaRPr lang="en-US" altLang="ko-KR" sz="1600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Regular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(2018 ~ 2023)  </a:t>
            </a: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한국해양대학교 전기전자공학과 졸업</a:t>
            </a:r>
            <a:endParaRPr lang="en-US" altLang="ko-KR" sz="1600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Regular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나눔스퀘어 ExtraBold" panose="020B0600000101010101"/>
              </a:rPr>
              <a:t>		</a:t>
            </a:r>
            <a:r>
              <a:rPr lang="ko-KR" altLang="en-US" sz="1600" dirty="0">
                <a:ea typeface="나눔스퀘어 ExtraBold" panose="020B0600000101010101"/>
              </a:rPr>
              <a:t>전체 평점 </a:t>
            </a:r>
            <a:r>
              <a:rPr lang="en-US" altLang="ko-KR" sz="1600" dirty="0">
                <a:ea typeface="나눔스퀘어 ExtraBold" panose="020B0600000101010101"/>
              </a:rPr>
              <a:t>: 4.27 / 4.5</a:t>
            </a:r>
          </a:p>
          <a:p>
            <a:pPr lvl="4"/>
            <a:r>
              <a:rPr lang="ko-KR" altLang="en-US" sz="1600" dirty="0">
                <a:ea typeface="나눔스퀘어 ExtraBold" panose="020B0600000101010101"/>
              </a:rPr>
              <a:t>전공 평점 </a:t>
            </a:r>
            <a:r>
              <a:rPr lang="en-US" altLang="ko-KR" sz="1600" dirty="0">
                <a:ea typeface="나눔스퀘어 ExtraBold" panose="020B0600000101010101"/>
              </a:rPr>
              <a:t>: 4.26 / 4.5</a:t>
            </a:r>
          </a:p>
          <a:p>
            <a:pPr lvl="4"/>
            <a:r>
              <a:rPr lang="ko-KR" altLang="en-US" sz="1600" dirty="0">
                <a:ea typeface="나눔스퀘어 ExtraBold" panose="020B0600000101010101"/>
              </a:rPr>
              <a:t>전공 이수 학점 </a:t>
            </a:r>
            <a:r>
              <a:rPr lang="en-US" altLang="ko-KR" sz="1600" dirty="0">
                <a:ea typeface="나눔스퀘어 ExtraBold" panose="020B0600000101010101"/>
              </a:rPr>
              <a:t>: 67</a:t>
            </a:r>
            <a:endParaRPr lang="en-US" altLang="ko-KR" sz="1600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Regular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(2016 ~ 2018)  </a:t>
            </a: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목포해양대학교 컴퓨터 공학과 중퇴</a:t>
            </a:r>
            <a:endParaRPr lang="en-US" altLang="ko-KR" sz="1600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Regular" pitchFamily="34" charset="0"/>
            </a:endParaRPr>
          </a:p>
          <a:p>
            <a:pPr lvl="4"/>
            <a:r>
              <a:rPr lang="ko-KR" altLang="en-US" sz="1600" dirty="0">
                <a:ea typeface="나눔스퀘어 ExtraBold" panose="020B0600000101010101"/>
              </a:rPr>
              <a:t>전체 평점 </a:t>
            </a:r>
            <a:r>
              <a:rPr lang="en-US" altLang="ko-KR" sz="1600" dirty="0">
                <a:ea typeface="나눔스퀘어 ExtraBold" panose="020B0600000101010101"/>
              </a:rPr>
              <a:t>: 4.03 / 4.5</a:t>
            </a:r>
          </a:p>
          <a:p>
            <a:pPr lvl="4"/>
            <a:r>
              <a:rPr lang="ko-KR" altLang="en-US" sz="1600" dirty="0">
                <a:ea typeface="나눔스퀘어 ExtraBold" panose="020B0600000101010101"/>
              </a:rPr>
              <a:t>전공 평점 </a:t>
            </a:r>
            <a:r>
              <a:rPr lang="en-US" altLang="ko-KR" sz="1600" dirty="0">
                <a:ea typeface="나눔스퀘어 ExtraBold" panose="020B0600000101010101"/>
              </a:rPr>
              <a:t>: 3.99 / 4.5</a:t>
            </a:r>
          </a:p>
          <a:p>
            <a:pPr lvl="4"/>
            <a:r>
              <a:rPr lang="ko-KR" altLang="en-US" sz="1600" dirty="0">
                <a:ea typeface="나눔스퀘어 ExtraBold" panose="020B0600000101010101"/>
              </a:rPr>
              <a:t>전공 이수 학점 </a:t>
            </a:r>
            <a:r>
              <a:rPr lang="en-US" altLang="ko-KR" sz="1600" dirty="0">
                <a:ea typeface="나눔스퀘어 ExtraBold" panose="020B0600000101010101"/>
              </a:rPr>
              <a:t>: 41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600200" y="1055237"/>
            <a:ext cx="16346152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700" kern="0" spc="1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최적의 솔루션을 제안하는 임베디드 개발자 </a:t>
            </a:r>
            <a:r>
              <a:rPr lang="ko-KR" altLang="en-US" sz="2700" kern="0" spc="100" dirty="0" err="1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황재천</a:t>
            </a:r>
            <a:r>
              <a:rPr lang="ko-KR" altLang="en-US" sz="2700" kern="0" spc="1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 입니다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>
            <a:off x="8589687" y="3162300"/>
            <a:ext cx="0" cy="674941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bject 11"/>
          <p:cNvSpPr txBox="1"/>
          <p:nvPr/>
        </p:nvSpPr>
        <p:spPr>
          <a:xfrm>
            <a:off x="1339288" y="8057227"/>
            <a:ext cx="6035683" cy="12772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AWARDS</a:t>
            </a:r>
            <a:endParaRPr lang="en-US" altLang="ko-KR" sz="2000" b="1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Regular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600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Regular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2023 </a:t>
            </a:r>
            <a:r>
              <a:rPr lang="en-US" altLang="ko-KR" sz="16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우수상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             </a:t>
            </a: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자율좌석제가 적용된 모션 데스크</a:t>
            </a:r>
            <a:endParaRPr lang="en-US" altLang="ko-KR" sz="1600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Regular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2021 </a:t>
            </a: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기술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/</a:t>
            </a: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연구 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2</a:t>
            </a: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위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    YOLO</a:t>
            </a: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기반 실종아동 탐지 시스템</a:t>
            </a:r>
            <a:endParaRPr lang="en-US" altLang="ko-KR" sz="1600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Regular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07704" y="3162300"/>
            <a:ext cx="132792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SKILLS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316EAF4-A317-74F4-08B7-7F93363FB65B}"/>
              </a:ext>
            </a:extLst>
          </p:cNvPr>
          <p:cNvGrpSpPr/>
          <p:nvPr/>
        </p:nvGrpSpPr>
        <p:grpSpPr>
          <a:xfrm>
            <a:off x="9653628" y="5146896"/>
            <a:ext cx="609180" cy="965809"/>
            <a:chOff x="10935734" y="6952596"/>
            <a:chExt cx="609180" cy="965809"/>
          </a:xfrm>
        </p:grpSpPr>
        <p:pic>
          <p:nvPicPr>
            <p:cNvPr id="22" name="Picture 8" descr="Python Logo PNG Transparent &amp; SVG Vector - Freebie Supply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37588" y="7062301"/>
              <a:ext cx="405472" cy="403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도넛 6"/>
            <p:cNvSpPr/>
            <p:nvPr/>
          </p:nvSpPr>
          <p:spPr>
            <a:xfrm>
              <a:off x="10935734" y="6952596"/>
              <a:ext cx="609180" cy="623191"/>
            </a:xfrm>
            <a:prstGeom prst="donut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막힌 원호 18"/>
            <p:cNvSpPr/>
            <p:nvPr/>
          </p:nvSpPr>
          <p:spPr>
            <a:xfrm rot="10311977">
              <a:off x="10935734" y="6953062"/>
              <a:ext cx="609180" cy="623191"/>
            </a:xfrm>
            <a:prstGeom prst="blockArc">
              <a:avLst>
                <a:gd name="adj1" fmla="val 5956166"/>
                <a:gd name="adj2" fmla="val 18040075"/>
                <a:gd name="adj3" fmla="val 0"/>
              </a:avLst>
            </a:prstGeom>
            <a:ln w="635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Object 9"/>
            <p:cNvSpPr txBox="1"/>
            <p:nvPr/>
          </p:nvSpPr>
          <p:spPr>
            <a:xfrm>
              <a:off x="10935734" y="7610628"/>
              <a:ext cx="581789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/>
                  <a:cs typeface="Noto Sans CJK KR Black" pitchFamily="34" charset="0"/>
                </a:rPr>
                <a:t>60%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6B8BAC8-4FBE-1AF8-971B-394AEEED8928}"/>
              </a:ext>
            </a:extLst>
          </p:cNvPr>
          <p:cNvGrpSpPr/>
          <p:nvPr/>
        </p:nvGrpSpPr>
        <p:grpSpPr>
          <a:xfrm>
            <a:off x="9584063" y="4091030"/>
            <a:ext cx="748311" cy="965809"/>
            <a:chOff x="12015661" y="6952596"/>
            <a:chExt cx="748311" cy="965809"/>
          </a:xfrm>
        </p:grpSpPr>
        <p:pic>
          <p:nvPicPr>
            <p:cNvPr id="36" name="Picture 4" descr="C++ Logo 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10897" y="7062883"/>
              <a:ext cx="357840" cy="40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" name="그룹 20"/>
            <p:cNvGrpSpPr/>
            <p:nvPr/>
          </p:nvGrpSpPr>
          <p:grpSpPr>
            <a:xfrm>
              <a:off x="12085227" y="6952596"/>
              <a:ext cx="609180" cy="623657"/>
              <a:chOff x="11088134" y="7104996"/>
              <a:chExt cx="609180" cy="623657"/>
            </a:xfrm>
          </p:grpSpPr>
          <p:sp>
            <p:nvSpPr>
              <p:cNvPr id="39" name="도넛 38"/>
              <p:cNvSpPr/>
              <p:nvPr/>
            </p:nvSpPr>
            <p:spPr>
              <a:xfrm>
                <a:off x="11088134" y="7104996"/>
                <a:ext cx="609180" cy="623191"/>
              </a:xfrm>
              <a:prstGeom prst="donut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막힌 원호 39"/>
              <p:cNvSpPr/>
              <p:nvPr/>
            </p:nvSpPr>
            <p:spPr>
              <a:xfrm rot="10311977">
                <a:off x="11088134" y="7105462"/>
                <a:ext cx="609180" cy="623191"/>
              </a:xfrm>
              <a:prstGeom prst="blockArc">
                <a:avLst>
                  <a:gd name="adj1" fmla="val 5956166"/>
                  <a:gd name="adj2" fmla="val 19556501"/>
                  <a:gd name="adj3" fmla="val 0"/>
                </a:avLst>
              </a:prstGeom>
              <a:ln w="635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3" name="Object 9"/>
            <p:cNvSpPr txBox="1"/>
            <p:nvPr/>
          </p:nvSpPr>
          <p:spPr>
            <a:xfrm>
              <a:off x="12015661" y="7610628"/>
              <a:ext cx="748311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/>
                  <a:cs typeface="Noto Sans CJK KR Black" pitchFamily="34" charset="0"/>
                </a:rPr>
                <a:t>60%</a:t>
              </a:r>
            </a:p>
          </p:txBody>
        </p:sp>
      </p:grpSp>
      <p:sp>
        <p:nvSpPr>
          <p:cNvPr id="6" name="Object 9">
            <a:extLst>
              <a:ext uri="{FF2B5EF4-FFF2-40B4-BE49-F238E27FC236}">
                <a16:creationId xmlns:a16="http://schemas.microsoft.com/office/drawing/2014/main" id="{DF13FB51-2C7C-6FC1-FA2F-38C046311230}"/>
              </a:ext>
            </a:extLst>
          </p:cNvPr>
          <p:cNvSpPr txBox="1"/>
          <p:nvPr/>
        </p:nvSpPr>
        <p:spPr>
          <a:xfrm>
            <a:off x="9280341" y="3577888"/>
            <a:ext cx="132792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Language</a:t>
            </a:r>
          </a:p>
        </p:txBody>
      </p:sp>
      <p:sp>
        <p:nvSpPr>
          <p:cNvPr id="26" name="Object 9"/>
          <p:cNvSpPr txBox="1"/>
          <p:nvPr/>
        </p:nvSpPr>
        <p:spPr>
          <a:xfrm>
            <a:off x="9423707" y="6287611"/>
            <a:ext cx="99233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Module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281" y="8820057"/>
            <a:ext cx="403200" cy="4032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3" t="-296" r="12637" b="296"/>
          <a:stretch/>
        </p:blipFill>
        <p:spPr>
          <a:xfrm>
            <a:off x="10104533" y="8820057"/>
            <a:ext cx="403200" cy="4032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785" y="8820057"/>
            <a:ext cx="403200" cy="403200"/>
          </a:xfrm>
          <a:prstGeom prst="rect">
            <a:avLst/>
          </a:prstGeom>
        </p:spPr>
      </p:pic>
      <p:pic>
        <p:nvPicPr>
          <p:cNvPr id="1062" name="Picture 38" descr="Arduino Logo PNG Transparent (1) – Brands Logo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482" y="6756899"/>
            <a:ext cx="401076" cy="40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32" descr="Raspberry Pi Logo transparent PNG - Stick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6409" y="7265921"/>
            <a:ext cx="315787" cy="4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TurtleBot 3 Waffle Pi - Robodyne Robotic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9672" y="7776754"/>
            <a:ext cx="406886" cy="4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bject 9">
            <a:extLst>
              <a:ext uri="{FF2B5EF4-FFF2-40B4-BE49-F238E27FC236}">
                <a16:creationId xmlns:a16="http://schemas.microsoft.com/office/drawing/2014/main" id="{99AF2C0C-2A6B-C1CD-0BBD-9AC680A429A1}"/>
              </a:ext>
            </a:extLst>
          </p:cNvPr>
          <p:cNvSpPr txBox="1"/>
          <p:nvPr/>
        </p:nvSpPr>
        <p:spPr>
          <a:xfrm>
            <a:off x="9282261" y="8414856"/>
            <a:ext cx="99233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OA</a:t>
            </a:r>
          </a:p>
        </p:txBody>
      </p:sp>
      <p:sp>
        <p:nvSpPr>
          <p:cNvPr id="25" name="Object 9">
            <a:extLst>
              <a:ext uri="{FF2B5EF4-FFF2-40B4-BE49-F238E27FC236}">
                <a16:creationId xmlns:a16="http://schemas.microsoft.com/office/drawing/2014/main" id="{DC181C88-D7A9-51DD-3401-AE44CFF89151}"/>
              </a:ext>
            </a:extLst>
          </p:cNvPr>
          <p:cNvSpPr txBox="1"/>
          <p:nvPr/>
        </p:nvSpPr>
        <p:spPr>
          <a:xfrm>
            <a:off x="10439400" y="5138538"/>
            <a:ext cx="622264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멀티 스레드</a:t>
            </a:r>
            <a:r>
              <a:rPr lang="en-US" altLang="ko-KR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멀티 프로세스 환경에서의 동기화와 비동기 동작 설계 가능</a:t>
            </a:r>
            <a:endParaRPr lang="en-US" altLang="ko-KR" sz="120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/>
              <a:cs typeface="Noto Sans CJK KR Black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DRF</a:t>
            </a:r>
            <a:r>
              <a:rPr lang="ko-KR" altLang="en-US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 및 </a:t>
            </a:r>
            <a:r>
              <a:rPr lang="en-US" altLang="ko-KR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CSRF </a:t>
            </a:r>
            <a:r>
              <a:rPr lang="ko-KR" altLang="en-US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토큰을 사용한 보안 기능 구현 가능</a:t>
            </a:r>
            <a:endParaRPr lang="en-US" altLang="ko-KR" sz="120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/>
              <a:cs typeface="Noto Sans CJK KR Black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Pandas, NumPy</a:t>
            </a:r>
            <a:r>
              <a:rPr lang="ko-KR" altLang="en-US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를 활용한 </a:t>
            </a:r>
            <a:r>
              <a:rPr lang="en-US" altLang="ko-KR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MNIST </a:t>
            </a:r>
            <a:r>
              <a:rPr lang="ko-KR" altLang="en-US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데이터셋 기반 숫자 인식 프로그래밍 경험</a:t>
            </a:r>
            <a:endParaRPr lang="en-US" altLang="ko-KR" sz="120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/>
              <a:cs typeface="Noto Sans CJK KR Black" pitchFamily="34" charset="0"/>
            </a:endParaRPr>
          </a:p>
        </p:txBody>
      </p:sp>
      <p:sp>
        <p:nvSpPr>
          <p:cNvPr id="27" name="Object 9">
            <a:extLst>
              <a:ext uri="{FF2B5EF4-FFF2-40B4-BE49-F238E27FC236}">
                <a16:creationId xmlns:a16="http://schemas.microsoft.com/office/drawing/2014/main" id="{7D915A7C-1DD3-A3E3-F516-4D556CDBDB7D}"/>
              </a:ext>
            </a:extLst>
          </p:cNvPr>
          <p:cNvSpPr txBox="1"/>
          <p:nvPr/>
        </p:nvSpPr>
        <p:spPr>
          <a:xfrm>
            <a:off x="10439400" y="4170621"/>
            <a:ext cx="565924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포인터와 동적 메모리 할당을 다루며</a:t>
            </a:r>
            <a:r>
              <a:rPr lang="en-US" altLang="ko-KR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메모리 누수와 관련된 문제 해결 가능</a:t>
            </a:r>
            <a:endParaRPr lang="en-US" altLang="ko-KR" sz="120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/>
              <a:cs typeface="Noto Sans CJK KR Black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멀티 스레드 환경에서의 동기화와 비동기 동작 설계 가능</a:t>
            </a:r>
            <a:endParaRPr lang="en-US" altLang="ko-KR" sz="120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/>
              <a:cs typeface="Noto Sans CJK KR Black" pitchFamily="34" charset="0"/>
            </a:endParaRPr>
          </a:p>
        </p:txBody>
      </p:sp>
      <p:sp>
        <p:nvSpPr>
          <p:cNvPr id="24" name="Object 9">
            <a:extLst>
              <a:ext uri="{FF2B5EF4-FFF2-40B4-BE49-F238E27FC236}">
                <a16:creationId xmlns:a16="http://schemas.microsoft.com/office/drawing/2014/main" id="{EF6D1C45-8D59-2BCF-3C2B-04BBE1FD0244}"/>
              </a:ext>
            </a:extLst>
          </p:cNvPr>
          <p:cNvSpPr txBox="1"/>
          <p:nvPr/>
        </p:nvSpPr>
        <p:spPr>
          <a:xfrm>
            <a:off x="11280386" y="8414856"/>
            <a:ext cx="99233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Web</a:t>
            </a:r>
          </a:p>
        </p:txBody>
      </p:sp>
      <p:pic>
        <p:nvPicPr>
          <p:cNvPr id="1028" name="Picture 4" descr="JavaScript PNG, Transparent JS Logo Free Download - Free Transparent PNG  Logos">
            <a:extLst>
              <a:ext uri="{FF2B5EF4-FFF2-40B4-BE49-F238E27FC236}">
                <a16:creationId xmlns:a16="http://schemas.microsoft.com/office/drawing/2014/main" id="{CDFFA5F7-2167-1311-C26F-C7B06C7C10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06" b="9686"/>
          <a:stretch/>
        </p:blipFill>
        <p:spPr bwMode="auto">
          <a:xfrm>
            <a:off x="11693827" y="8820057"/>
            <a:ext cx="844246" cy="4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F7F39413-7E4B-0335-8E9B-B78D5C103BEB}"/>
              </a:ext>
            </a:extLst>
          </p:cNvPr>
          <p:cNvGrpSpPr/>
          <p:nvPr/>
        </p:nvGrpSpPr>
        <p:grpSpPr>
          <a:xfrm>
            <a:off x="12645608" y="8814982"/>
            <a:ext cx="1152813" cy="403200"/>
            <a:chOff x="16814200" y="8165619"/>
            <a:chExt cx="1152813" cy="403200"/>
          </a:xfrm>
        </p:grpSpPr>
        <p:pic>
          <p:nvPicPr>
            <p:cNvPr id="28" name="Picture 44" descr="Django Logo PNG Transparent – Brands Logos">
              <a:extLst>
                <a:ext uri="{FF2B5EF4-FFF2-40B4-BE49-F238E27FC236}">
                  <a16:creationId xmlns:a16="http://schemas.microsoft.com/office/drawing/2014/main" id="{E85CE316-89D3-264C-28EA-039BAE833F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14200" y="8165619"/>
              <a:ext cx="316575" cy="40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6" descr="Spring Logo PNG Transparent &amp; SVG Vector - Freebie Supply">
              <a:extLst>
                <a:ext uri="{FF2B5EF4-FFF2-40B4-BE49-F238E27FC236}">
                  <a16:creationId xmlns:a16="http://schemas.microsoft.com/office/drawing/2014/main" id="{C04A31E7-797D-D7A3-A630-BDE535F4BA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60781" y="8165619"/>
              <a:ext cx="403032" cy="40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8" descr="파일:Vue.png - 위키백과, 우리 모두의 백과사전">
              <a:extLst>
                <a:ext uri="{FF2B5EF4-FFF2-40B4-BE49-F238E27FC236}">
                  <a16:creationId xmlns:a16="http://schemas.microsoft.com/office/drawing/2014/main" id="{A09162BE-EE17-2D82-8A12-E5BB22F1C3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63813" y="8165619"/>
              <a:ext cx="403200" cy="40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6F3EA49-D2F6-D0FB-BBE4-A0A772023829}"/>
              </a:ext>
            </a:extLst>
          </p:cNvPr>
          <p:cNvGrpSpPr/>
          <p:nvPr/>
        </p:nvGrpSpPr>
        <p:grpSpPr>
          <a:xfrm>
            <a:off x="13904282" y="8823073"/>
            <a:ext cx="1397856" cy="403941"/>
            <a:chOff x="16770757" y="8747919"/>
            <a:chExt cx="1397856" cy="403941"/>
          </a:xfrm>
        </p:grpSpPr>
        <p:pic>
          <p:nvPicPr>
            <p:cNvPr id="1030" name="Picture 6" descr="Postman Logo PNG Vector (SVG) Free Download">
              <a:extLst>
                <a:ext uri="{FF2B5EF4-FFF2-40B4-BE49-F238E27FC236}">
                  <a16:creationId xmlns:a16="http://schemas.microsoft.com/office/drawing/2014/main" id="{722D739F-BC39-249E-CD23-526A26DC42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60781" y="8748660"/>
              <a:ext cx="403200" cy="40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Logo Mysql PNG Images, Free Download - Free Transparent PNG Logos">
              <a:extLst>
                <a:ext uri="{FF2B5EF4-FFF2-40B4-BE49-F238E27FC236}">
                  <a16:creationId xmlns:a16="http://schemas.microsoft.com/office/drawing/2014/main" id="{F4255DFC-E6B8-620D-C79E-1E94227891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63813" y="8747919"/>
              <a:ext cx="604800" cy="40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2" descr="Android Logo PNG Transparent &amp; SVG Vector - Freebie Supply">
              <a:extLst>
                <a:ext uri="{FF2B5EF4-FFF2-40B4-BE49-F238E27FC236}">
                  <a16:creationId xmlns:a16="http://schemas.microsoft.com/office/drawing/2014/main" id="{E6ECEF39-1863-967B-54E1-987ED97216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70757" y="8747919"/>
              <a:ext cx="360018" cy="40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713A8FA-D530-D5F3-AA20-A0DEBFD4B535}"/>
              </a:ext>
            </a:extLst>
          </p:cNvPr>
          <p:cNvCxnSpPr>
            <a:cxnSpLocks/>
          </p:cNvCxnSpPr>
          <p:nvPr/>
        </p:nvCxnSpPr>
        <p:spPr>
          <a:xfrm flipH="1">
            <a:off x="1339288" y="3086100"/>
            <a:ext cx="1527231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bject 9">
            <a:extLst>
              <a:ext uri="{FF2B5EF4-FFF2-40B4-BE49-F238E27FC236}">
                <a16:creationId xmlns:a16="http://schemas.microsoft.com/office/drawing/2014/main" id="{F368470D-8B95-9AB5-F8AF-2777351D9A64}"/>
              </a:ext>
            </a:extLst>
          </p:cNvPr>
          <p:cNvSpPr txBox="1"/>
          <p:nvPr/>
        </p:nvSpPr>
        <p:spPr>
          <a:xfrm>
            <a:off x="10439400" y="6722058"/>
            <a:ext cx="565720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UART, I2C, SPI </a:t>
            </a:r>
            <a:r>
              <a:rPr lang="ko-KR" altLang="en-US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통신을 활용한 센서 제어 경험 多</a:t>
            </a:r>
            <a:endParaRPr lang="en-US" altLang="ko-KR" sz="120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/>
              <a:cs typeface="Noto Sans CJK KR Black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타이머 인터럽트 및 외부 인터럽트 구현 가능</a:t>
            </a:r>
            <a:endParaRPr lang="en-US" altLang="ko-KR" sz="120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/>
              <a:cs typeface="Noto Sans CJK KR Black" pitchFamily="34" charset="0"/>
            </a:endParaRPr>
          </a:p>
        </p:txBody>
      </p:sp>
      <p:sp>
        <p:nvSpPr>
          <p:cNvPr id="56" name="Object 9">
            <a:extLst>
              <a:ext uri="{FF2B5EF4-FFF2-40B4-BE49-F238E27FC236}">
                <a16:creationId xmlns:a16="http://schemas.microsoft.com/office/drawing/2014/main" id="{7E963DBB-CB0F-F47C-828B-77FB4EDCD77E}"/>
              </a:ext>
            </a:extLst>
          </p:cNvPr>
          <p:cNvSpPr txBox="1"/>
          <p:nvPr/>
        </p:nvSpPr>
        <p:spPr>
          <a:xfrm>
            <a:off x="10441440" y="7246790"/>
            <a:ext cx="565720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멀티 스레드</a:t>
            </a:r>
            <a:r>
              <a:rPr lang="en-US" altLang="ko-KR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멀티 프로세스를 활용하여 센서 제어 및 안정성 개선 가능</a:t>
            </a:r>
            <a:endParaRPr lang="en-US" altLang="ko-KR" sz="120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/>
              <a:cs typeface="Noto Sans CJK KR Black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YOLO V3</a:t>
            </a:r>
            <a:r>
              <a:rPr lang="ko-KR" altLang="en-US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를 활용한 객체인식 모델 최적화 경험</a:t>
            </a:r>
            <a:endParaRPr lang="en-US" altLang="ko-KR" sz="120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/>
              <a:cs typeface="Noto Sans CJK KR Black" pitchFamily="34" charset="0"/>
            </a:endParaRPr>
          </a:p>
        </p:txBody>
      </p:sp>
      <p:sp>
        <p:nvSpPr>
          <p:cNvPr id="57" name="Object 9">
            <a:extLst>
              <a:ext uri="{FF2B5EF4-FFF2-40B4-BE49-F238E27FC236}">
                <a16:creationId xmlns:a16="http://schemas.microsoft.com/office/drawing/2014/main" id="{875E883B-176C-AB8E-0F4E-4997C676CD35}"/>
              </a:ext>
            </a:extLst>
          </p:cNvPr>
          <p:cNvSpPr txBox="1"/>
          <p:nvPr/>
        </p:nvSpPr>
        <p:spPr>
          <a:xfrm>
            <a:off x="10439400" y="7744324"/>
            <a:ext cx="565720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ROS</a:t>
            </a:r>
            <a:r>
              <a:rPr lang="ko-KR" altLang="en-US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Kinetic</a:t>
            </a:r>
            <a:r>
              <a:rPr lang="ko-KR" altLang="en-US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 버전에서 자율주행 기능 구현 경험</a:t>
            </a:r>
            <a:endParaRPr lang="en-US" altLang="ko-KR" sz="120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/>
              <a:cs typeface="Noto Sans CJK KR Black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SLAM</a:t>
            </a:r>
            <a:r>
              <a:rPr lang="ko-KR" altLang="en-US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을 활용한 길 찾기 기능 구현 가능</a:t>
            </a:r>
            <a:endParaRPr lang="en-US" altLang="ko-KR" sz="120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/>
              <a:cs typeface="Noto Sans CJK KR Black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04280" y="953821"/>
            <a:ext cx="931050" cy="931050"/>
            <a:chOff x="4504280" y="953821"/>
            <a:chExt cx="931050" cy="9310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rot="-2160000">
              <a:off x="4504280" y="953821"/>
              <a:ext cx="931050" cy="9310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05397" y="1097151"/>
            <a:ext cx="6096612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6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PROJECT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19600" y="3086100"/>
            <a:ext cx="3363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1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INDEX.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 flipV="1">
            <a:off x="4398688" y="2774257"/>
            <a:ext cx="12039600" cy="18000"/>
            <a:chOff x="5441450" y="2716735"/>
            <a:chExt cx="11282330" cy="1230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5441450" y="2716735"/>
              <a:ext cx="11282330" cy="12309"/>
            </a:xfrm>
            <a:prstGeom prst="rect">
              <a:avLst/>
            </a:prstGeom>
          </p:spPr>
        </p:pic>
      </p:grpSp>
      <p:grpSp>
        <p:nvGrpSpPr>
          <p:cNvPr id="24" name="그룹 1005"/>
          <p:cNvGrpSpPr/>
          <p:nvPr/>
        </p:nvGrpSpPr>
        <p:grpSpPr>
          <a:xfrm>
            <a:off x="5762873" y="6852280"/>
            <a:ext cx="7685171" cy="1165918"/>
            <a:chOff x="7239365" y="6772786"/>
            <a:chExt cx="7685171" cy="1165918"/>
          </a:xfrm>
        </p:grpSpPr>
        <p:sp>
          <p:nvSpPr>
            <p:cNvPr id="25" name="Object 21"/>
            <p:cNvSpPr txBox="1"/>
            <p:nvPr/>
          </p:nvSpPr>
          <p:spPr>
            <a:xfrm>
              <a:off x="7239365" y="6772786"/>
              <a:ext cx="5270809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2400" dirty="0" err="1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Turtlebot</a:t>
              </a:r>
              <a:r>
                <a:rPr lang="en-US" altLang="ko-KR" sz="24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 Project (2023.10 ~ 2023.11) </a:t>
              </a:r>
              <a:endParaRPr lang="en-US" sz="24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Bold" pitchFamily="34" charset="0"/>
              </a:endParaRPr>
            </a:p>
          </p:txBody>
        </p:sp>
        <p:sp>
          <p:nvSpPr>
            <p:cNvPr id="26" name="Object 22"/>
            <p:cNvSpPr txBox="1"/>
            <p:nvPr/>
          </p:nvSpPr>
          <p:spPr>
            <a:xfrm>
              <a:off x="7724892" y="7259265"/>
              <a:ext cx="7199644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8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 CJK KR Regular" pitchFamily="34" charset="0"/>
                </a:rPr>
                <a:t>TURTLEBOT3</a:t>
              </a:r>
              <a:r>
                <a:rPr lang="ko-KR" altLang="en-US" sz="18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 CJK KR Regular" pitchFamily="34" charset="0"/>
                </a:rPr>
                <a:t>를 활용한 자동 주차 시스템 개발</a:t>
              </a:r>
              <a:endParaRPr 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7" name="Object 23"/>
            <p:cNvSpPr txBox="1"/>
            <p:nvPr/>
          </p:nvSpPr>
          <p:spPr>
            <a:xfrm>
              <a:off x="7968810" y="7569372"/>
              <a:ext cx="4785282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8 – 9 (2)</a:t>
              </a:r>
              <a:endParaRPr 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" name="그룹 1005">
            <a:extLst>
              <a:ext uri="{FF2B5EF4-FFF2-40B4-BE49-F238E27FC236}">
                <a16:creationId xmlns:a16="http://schemas.microsoft.com/office/drawing/2014/main" id="{BF3E83B7-ED89-9FDE-90E9-0E6286AA1F9A}"/>
              </a:ext>
            </a:extLst>
          </p:cNvPr>
          <p:cNvGrpSpPr/>
          <p:nvPr/>
        </p:nvGrpSpPr>
        <p:grpSpPr>
          <a:xfrm>
            <a:off x="5762873" y="3546883"/>
            <a:ext cx="10086727" cy="1158963"/>
            <a:chOff x="7239365" y="6780894"/>
            <a:chExt cx="10086727" cy="1158963"/>
          </a:xfrm>
        </p:grpSpPr>
        <p:sp>
          <p:nvSpPr>
            <p:cNvPr id="4" name="Object 21">
              <a:extLst>
                <a:ext uri="{FF2B5EF4-FFF2-40B4-BE49-F238E27FC236}">
                  <a16:creationId xmlns:a16="http://schemas.microsoft.com/office/drawing/2014/main" id="{7D85B359-50C6-C025-3F54-32221FF12741}"/>
                </a:ext>
              </a:extLst>
            </p:cNvPr>
            <p:cNvSpPr txBox="1"/>
            <p:nvPr/>
          </p:nvSpPr>
          <p:spPr>
            <a:xfrm>
              <a:off x="7239365" y="6780894"/>
              <a:ext cx="8675771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24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자율좌석제가 적용된 모션 데스크</a:t>
              </a:r>
              <a:r>
                <a:rPr lang="en-US" altLang="ko-KR" sz="24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 (2023.07 ~ 2023.08) </a:t>
              </a:r>
            </a:p>
          </p:txBody>
        </p:sp>
        <p:sp>
          <p:nvSpPr>
            <p:cNvPr id="7" name="Object 22">
              <a:extLst>
                <a:ext uri="{FF2B5EF4-FFF2-40B4-BE49-F238E27FC236}">
                  <a16:creationId xmlns:a16="http://schemas.microsoft.com/office/drawing/2014/main" id="{C9AADA24-571C-3AF2-F077-F1D110CA6755}"/>
                </a:ext>
              </a:extLst>
            </p:cNvPr>
            <p:cNvSpPr txBox="1"/>
            <p:nvPr/>
          </p:nvSpPr>
          <p:spPr>
            <a:xfrm>
              <a:off x="7724892" y="7260418"/>
              <a:ext cx="9601200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 CJK KR Regular" pitchFamily="34" charset="0"/>
                </a:rPr>
                <a:t>자율좌석제가 적용된 모션데스크를 개발하여</a:t>
              </a:r>
              <a:r>
                <a:rPr lang="en-US" altLang="ko-KR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 CJK KR Regular" pitchFamily="34" charset="0"/>
                </a:rPr>
                <a:t>, </a:t>
              </a:r>
              <a:r>
                <a:rPr lang="ko-KR" altLang="en-US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 CJK KR Regular" pitchFamily="34" charset="0"/>
                </a:rPr>
                <a:t>본인의 선호 높이에 맞게 책상 자동 조절 가능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Object 23">
              <a:extLst>
                <a:ext uri="{FF2B5EF4-FFF2-40B4-BE49-F238E27FC236}">
                  <a16:creationId xmlns:a16="http://schemas.microsoft.com/office/drawing/2014/main" id="{17FA59D0-991A-1447-E62D-0C3322CDF8CC}"/>
                </a:ext>
              </a:extLst>
            </p:cNvPr>
            <p:cNvSpPr txBox="1"/>
            <p:nvPr/>
          </p:nvSpPr>
          <p:spPr>
            <a:xfrm>
              <a:off x="7968810" y="7570525"/>
              <a:ext cx="4785282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 – 5 (2)</a:t>
              </a:r>
              <a:endParaRPr 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8" name="그룹 1005">
            <a:extLst>
              <a:ext uri="{FF2B5EF4-FFF2-40B4-BE49-F238E27FC236}">
                <a16:creationId xmlns:a16="http://schemas.microsoft.com/office/drawing/2014/main" id="{A36D27E6-E1CB-3995-DEFC-860C19070E10}"/>
              </a:ext>
            </a:extLst>
          </p:cNvPr>
          <p:cNvGrpSpPr/>
          <p:nvPr/>
        </p:nvGrpSpPr>
        <p:grpSpPr>
          <a:xfrm>
            <a:off x="5762873" y="5205235"/>
            <a:ext cx="10086727" cy="1147655"/>
            <a:chOff x="7239365" y="6789002"/>
            <a:chExt cx="10086727" cy="1147655"/>
          </a:xfrm>
        </p:grpSpPr>
        <p:sp>
          <p:nvSpPr>
            <p:cNvPr id="29" name="Object 21">
              <a:extLst>
                <a:ext uri="{FF2B5EF4-FFF2-40B4-BE49-F238E27FC236}">
                  <a16:creationId xmlns:a16="http://schemas.microsoft.com/office/drawing/2014/main" id="{ADF7E0E3-E075-F52F-6B81-8C56BE15F1CF}"/>
                </a:ext>
              </a:extLst>
            </p:cNvPr>
            <p:cNvSpPr txBox="1"/>
            <p:nvPr/>
          </p:nvSpPr>
          <p:spPr>
            <a:xfrm>
              <a:off x="7239365" y="6789002"/>
              <a:ext cx="8218571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YOLO</a:t>
              </a:r>
              <a:r>
                <a:rPr lang="ko-KR" altLang="en-US" sz="24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기반 실종아동 탐지 시스템</a:t>
              </a:r>
              <a:r>
                <a:rPr lang="en-US" altLang="ko-KR" sz="24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 (2021.09 ~ 2021.12) </a:t>
              </a:r>
              <a:endParaRPr lang="en-US" sz="24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Bold" pitchFamily="34" charset="0"/>
              </a:endParaRPr>
            </a:p>
          </p:txBody>
        </p:sp>
        <p:sp>
          <p:nvSpPr>
            <p:cNvPr id="30" name="Object 22">
              <a:extLst>
                <a:ext uri="{FF2B5EF4-FFF2-40B4-BE49-F238E27FC236}">
                  <a16:creationId xmlns:a16="http://schemas.microsoft.com/office/drawing/2014/main" id="{2E9466C3-1D2B-B458-F275-DD9FBEF6DAF4}"/>
                </a:ext>
              </a:extLst>
            </p:cNvPr>
            <p:cNvSpPr txBox="1"/>
            <p:nvPr/>
          </p:nvSpPr>
          <p:spPr>
            <a:xfrm>
              <a:off x="7724892" y="7257218"/>
              <a:ext cx="9601200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CCTV</a:t>
              </a:r>
              <a:r>
                <a:rPr lang="ko-KR" altLang="en-US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에서 보행자의 인상착의 데이터를 저장하고</a:t>
              </a:r>
              <a:r>
                <a:rPr lang="en-US" altLang="ko-KR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실종자 발생 시 초동대처에 도움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1" name="Object 23">
              <a:extLst>
                <a:ext uri="{FF2B5EF4-FFF2-40B4-BE49-F238E27FC236}">
                  <a16:creationId xmlns:a16="http://schemas.microsoft.com/office/drawing/2014/main" id="{8391932E-AE26-E243-BE28-D76EC82F24CE}"/>
                </a:ext>
              </a:extLst>
            </p:cNvPr>
            <p:cNvSpPr txBox="1"/>
            <p:nvPr/>
          </p:nvSpPr>
          <p:spPr>
            <a:xfrm>
              <a:off x="7968810" y="7567325"/>
              <a:ext cx="4785282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6 – 7 (2)</a:t>
              </a:r>
              <a:endParaRPr 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996" name="Object 23">
            <a:extLst>
              <a:ext uri="{FF2B5EF4-FFF2-40B4-BE49-F238E27FC236}">
                <a16:creationId xmlns:a16="http://schemas.microsoft.com/office/drawing/2014/main" id="{56316F31-63E4-BDC5-05B7-B8F80B22865C}"/>
              </a:ext>
            </a:extLst>
          </p:cNvPr>
          <p:cNvSpPr txBox="1"/>
          <p:nvPr/>
        </p:nvSpPr>
        <p:spPr>
          <a:xfrm>
            <a:off x="5762873" y="8499325"/>
            <a:ext cx="402757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What Else?</a:t>
            </a:r>
            <a:endParaRPr 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3209" y="1081317"/>
            <a:ext cx="1054777" cy="1054777"/>
            <a:chOff x="953209" y="1081317"/>
            <a:chExt cx="1054777" cy="1054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953209" y="1081317"/>
              <a:ext cx="1054777" cy="105477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71600" y="1273387"/>
            <a:ext cx="1356360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7200" kern="0" spc="-3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자율좌석제가 적용된 모션 데스크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972207" y="2708413"/>
            <a:ext cx="7053208" cy="18055"/>
            <a:chOff x="972207" y="2708413"/>
            <a:chExt cx="7053208" cy="1805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72207" y="2708413"/>
              <a:ext cx="7053208" cy="1805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404257" y="1091699"/>
            <a:ext cx="548447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Black" pitchFamily="34" charset="0"/>
              </a:rPr>
              <a:t>2023.07 ~ 2023.08(6</a:t>
            </a:r>
            <a:r>
              <a:rPr lang="ko-KR" altLang="en-US" sz="18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Black" pitchFamily="34" charset="0"/>
              </a:rPr>
              <a:t>주</a:t>
            </a:r>
            <a:r>
              <a:rPr lang="en-US" sz="18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Black" pitchFamily="34" charset="0"/>
              </a:rPr>
              <a:t>)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3209" y="3113667"/>
            <a:ext cx="8134682" cy="59246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구현 사항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출근 후 자리를 예약하면 저장된 본인의 선호 높이에 맞게 책상 높이 조절</a:t>
            </a: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E-Paper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를 이용해 현재 상태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책상 높이 등을 보여줌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책상 사용자의 상태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(</a:t>
            </a:r>
            <a:r>
              <a:rPr lang="ko-KR" altLang="en-US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자리비움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퇴근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)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에 따라 디스플레이 자동 업데이트</a:t>
            </a: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담당</a:t>
            </a: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역할</a:t>
            </a:r>
            <a:endParaRPr lang="en-US" sz="22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웹 소켓 통신 구현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센서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디스플레이 모듈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초음파 센서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모터 드라이버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)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제어 알고리즘 구현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기술</a:t>
            </a: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스택</a:t>
            </a:r>
            <a:endParaRPr lang="en-US" sz="22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 Light" pitchFamily="34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WebSocket, Filtering Algorithm, </a:t>
            </a:r>
            <a:r>
              <a:rPr lang="en-US" altLang="ko-KR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Interrupt</a:t>
            </a:r>
            <a:endParaRPr lang="en-US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기술</a:t>
            </a: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선정이유</a:t>
            </a:r>
            <a:endParaRPr lang="en-US" sz="22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WebSocket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을 사용하여 불규칙한 요청에 즉각적으로 대응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칼만필터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평균 필터를 적용하여 책상 높이 측정 시 정확도 향상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인터럽트를 사용해 자동 제어 중 수동 제어 요청 시 오작동 방지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390643" y="4571429"/>
            <a:ext cx="6171429" cy="4114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이미지를 넣어 주세요</a:t>
            </a:r>
            <a:endParaRPr lang="en-US" dirty="0"/>
          </a:p>
        </p:txBody>
      </p:sp>
      <p:pic>
        <p:nvPicPr>
          <p:cNvPr id="6" name="그림 5" descr="전자제품, 실내, 전기 배선, 전자 공학이(가) 표시된 사진&#10;&#10;자동 생성된 설명">
            <a:extLst>
              <a:ext uri="{FF2B5EF4-FFF2-40B4-BE49-F238E27FC236}">
                <a16:creationId xmlns:a16="http://schemas.microsoft.com/office/drawing/2014/main" id="{A79D58B9-F19C-B6D3-AE09-92648974CD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343" y="3238500"/>
            <a:ext cx="7391400" cy="5543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83E492-E97D-DE86-DDF6-423831D5049F}"/>
              </a:ext>
            </a:extLst>
          </p:cNvPr>
          <p:cNvSpPr txBox="1"/>
          <p:nvPr/>
        </p:nvSpPr>
        <p:spPr>
          <a:xfrm>
            <a:off x="9905343" y="8782050"/>
            <a:ext cx="7391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[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사진 </a:t>
            </a:r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1] 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모션데스크 전체 사진</a:t>
            </a:r>
            <a:endParaRPr lang="en-US" altLang="ko-KR" sz="12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 Regular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642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63381" y="9275632"/>
            <a:ext cx="310328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800" kern="0" spc="-3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자율좌석제가 적용된 모션 데스크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3723" y="5143500"/>
            <a:ext cx="8349568" cy="38625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프로젝트 성과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가격 경쟁력 및 높은 완성도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독창성 등을 인정받아 우수상 수상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아두이노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 보드에 내장된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ESP32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를 활용한 웹 소켓 통신 구현 경험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초음파 센서로 거리 측정 시 값이 튀는 현상을 필터링을 적용하여 성능 향상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인터럽트를 활용한 오작동 문제를 해결하며 인터럽트에 대한 이해도 향상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endParaRPr lang="en-US" sz="17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Regular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프로젝트 리뷰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IoT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뿐만 아니라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B/E, F/E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까지 역할분담이 잘 나눠져 완성도 및 팀원들의 만족도가 매우 높았습니다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Github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Flow, Jira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를 활용한 이슈관리와 애자일 방법론을 적용하여 안정적인 개발환경속에서 프로젝트를 진행할 수 있었습니다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.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3E08762-1F13-8BCC-7102-0C8A7DE6F8B9}"/>
              </a:ext>
            </a:extLst>
          </p:cNvPr>
          <p:cNvGrpSpPr/>
          <p:nvPr/>
        </p:nvGrpSpPr>
        <p:grpSpPr>
          <a:xfrm>
            <a:off x="483723" y="647699"/>
            <a:ext cx="8964927" cy="3645137"/>
            <a:chOff x="462689" y="284786"/>
            <a:chExt cx="9182100" cy="383077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4368671-AE17-11A5-FAB2-60DA55E2E7E4}"/>
                </a:ext>
              </a:extLst>
            </p:cNvPr>
            <p:cNvSpPr txBox="1"/>
            <p:nvPr/>
          </p:nvSpPr>
          <p:spPr>
            <a:xfrm>
              <a:off x="462689" y="3838561"/>
              <a:ext cx="182331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[</a:t>
              </a:r>
              <a:r>
                <a:rPr lang="ko-KR" altLang="en-US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사진 </a:t>
              </a:r>
              <a:r>
                <a:rPr lang="en-US" altLang="ko-KR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2] </a:t>
              </a:r>
              <a:r>
                <a:rPr lang="ko-KR" altLang="en-US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신호흐름도</a:t>
              </a:r>
              <a:endPara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endParaRPr>
            </a:p>
          </p:txBody>
        </p:sp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2858C1B2-5A79-8BFC-C069-433123353D61}"/>
                </a:ext>
              </a:extLst>
            </p:cNvPr>
            <p:cNvSpPr/>
            <p:nvPr/>
          </p:nvSpPr>
          <p:spPr>
            <a:xfrm>
              <a:off x="462689" y="284786"/>
              <a:ext cx="9182100" cy="3557716"/>
            </a:xfrm>
            <a:custGeom>
              <a:avLst/>
              <a:gdLst/>
              <a:ahLst/>
              <a:cxnLst/>
              <a:rect l="l" t="t" r="r" b="b"/>
              <a:pathLst>
                <a:path w="16230600" h="5987288">
                  <a:moveTo>
                    <a:pt x="0" y="0"/>
                  </a:moveTo>
                  <a:lnTo>
                    <a:pt x="16230600" y="0"/>
                  </a:lnTo>
                  <a:lnTo>
                    <a:pt x="16230600" y="5987288"/>
                  </a:lnTo>
                  <a:lnTo>
                    <a:pt x="0" y="59872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80CF818-BAA9-F19E-A4DC-99CFFE435466}"/>
              </a:ext>
            </a:extLst>
          </p:cNvPr>
          <p:cNvGrpSpPr/>
          <p:nvPr/>
        </p:nvGrpSpPr>
        <p:grpSpPr>
          <a:xfrm>
            <a:off x="9448650" y="5143500"/>
            <a:ext cx="8018017" cy="3962400"/>
            <a:chOff x="1892597" y="2571024"/>
            <a:chExt cx="14267277" cy="6687276"/>
          </a:xfrm>
        </p:grpSpPr>
        <p:sp>
          <p:nvSpPr>
            <p:cNvPr id="26" name="Freeform 2">
              <a:extLst>
                <a:ext uri="{FF2B5EF4-FFF2-40B4-BE49-F238E27FC236}">
                  <a16:creationId xmlns:a16="http://schemas.microsoft.com/office/drawing/2014/main" id="{FF6D3260-C3C3-D607-BA3A-B32370738F52}"/>
                </a:ext>
              </a:extLst>
            </p:cNvPr>
            <p:cNvSpPr/>
            <p:nvPr/>
          </p:nvSpPr>
          <p:spPr>
            <a:xfrm>
              <a:off x="2128125" y="2571024"/>
              <a:ext cx="14031749" cy="6687276"/>
            </a:xfrm>
            <a:custGeom>
              <a:avLst/>
              <a:gdLst/>
              <a:ahLst/>
              <a:cxnLst/>
              <a:rect l="l" t="t" r="r" b="b"/>
              <a:pathLst>
                <a:path w="14031749" h="6687276">
                  <a:moveTo>
                    <a:pt x="0" y="0"/>
                  </a:moveTo>
                  <a:lnTo>
                    <a:pt x="14031750" y="0"/>
                  </a:lnTo>
                  <a:lnTo>
                    <a:pt x="14031750" y="6687276"/>
                  </a:lnTo>
                  <a:lnTo>
                    <a:pt x="0" y="66872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Freeform 3">
              <a:extLst>
                <a:ext uri="{FF2B5EF4-FFF2-40B4-BE49-F238E27FC236}">
                  <a16:creationId xmlns:a16="http://schemas.microsoft.com/office/drawing/2014/main" id="{F1D9D723-0077-9E84-0053-CC3FCFC856D0}"/>
                </a:ext>
              </a:extLst>
            </p:cNvPr>
            <p:cNvSpPr/>
            <p:nvPr/>
          </p:nvSpPr>
          <p:spPr>
            <a:xfrm>
              <a:off x="2537700" y="7586661"/>
              <a:ext cx="1692191" cy="1363404"/>
            </a:xfrm>
            <a:custGeom>
              <a:avLst/>
              <a:gdLst/>
              <a:ahLst/>
              <a:cxnLst/>
              <a:rect l="l" t="t" r="r" b="b"/>
              <a:pathLst>
                <a:path w="1692191" h="1363404">
                  <a:moveTo>
                    <a:pt x="0" y="0"/>
                  </a:moveTo>
                  <a:lnTo>
                    <a:pt x="1692191" y="0"/>
                  </a:lnTo>
                  <a:lnTo>
                    <a:pt x="1692191" y="1363405"/>
                  </a:lnTo>
                  <a:lnTo>
                    <a:pt x="0" y="13634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4492" t="-7260" r="-16810" b="-14965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Freeform 4">
              <a:extLst>
                <a:ext uri="{FF2B5EF4-FFF2-40B4-BE49-F238E27FC236}">
                  <a16:creationId xmlns:a16="http://schemas.microsoft.com/office/drawing/2014/main" id="{02A5B834-2A6B-4BE6-6D51-1F7C6068A88E}"/>
                </a:ext>
              </a:extLst>
            </p:cNvPr>
            <p:cNvSpPr/>
            <p:nvPr/>
          </p:nvSpPr>
          <p:spPr>
            <a:xfrm>
              <a:off x="1892597" y="3408823"/>
              <a:ext cx="1682468" cy="1134559"/>
            </a:xfrm>
            <a:custGeom>
              <a:avLst/>
              <a:gdLst/>
              <a:ahLst/>
              <a:cxnLst/>
              <a:rect l="l" t="t" r="r" b="b"/>
              <a:pathLst>
                <a:path w="1682468" h="1134559">
                  <a:moveTo>
                    <a:pt x="0" y="0"/>
                  </a:moveTo>
                  <a:lnTo>
                    <a:pt x="1682467" y="0"/>
                  </a:lnTo>
                  <a:lnTo>
                    <a:pt x="1682467" y="1134559"/>
                  </a:lnTo>
                  <a:lnTo>
                    <a:pt x="0" y="1134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CF4B0A3A-31F0-19C8-4876-8DE6E5D7BE55}"/>
                </a:ext>
              </a:extLst>
            </p:cNvPr>
            <p:cNvSpPr/>
            <p:nvPr/>
          </p:nvSpPr>
          <p:spPr>
            <a:xfrm>
              <a:off x="5417904" y="7586661"/>
              <a:ext cx="2319247" cy="1671639"/>
            </a:xfrm>
            <a:custGeom>
              <a:avLst/>
              <a:gdLst/>
              <a:ahLst/>
              <a:cxnLst/>
              <a:rect l="l" t="t" r="r" b="b"/>
              <a:pathLst>
                <a:path w="2319247" h="1671639">
                  <a:moveTo>
                    <a:pt x="0" y="0"/>
                  </a:moveTo>
                  <a:lnTo>
                    <a:pt x="2319247" y="0"/>
                  </a:lnTo>
                  <a:lnTo>
                    <a:pt x="2319247" y="1671639"/>
                  </a:lnTo>
                  <a:lnTo>
                    <a:pt x="0" y="1671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10E8218A-EC60-E741-0A8B-D292807B0E8A}"/>
                </a:ext>
              </a:extLst>
            </p:cNvPr>
            <p:cNvSpPr/>
            <p:nvPr/>
          </p:nvSpPr>
          <p:spPr>
            <a:xfrm>
              <a:off x="13550949" y="7374486"/>
              <a:ext cx="2425619" cy="1883814"/>
            </a:xfrm>
            <a:custGeom>
              <a:avLst/>
              <a:gdLst/>
              <a:ahLst/>
              <a:cxnLst/>
              <a:rect l="l" t="t" r="r" b="b"/>
              <a:pathLst>
                <a:path w="2425619" h="1883814">
                  <a:moveTo>
                    <a:pt x="0" y="0"/>
                  </a:moveTo>
                  <a:lnTo>
                    <a:pt x="2425619" y="0"/>
                  </a:lnTo>
                  <a:lnTo>
                    <a:pt x="2425619" y="1883814"/>
                  </a:lnTo>
                  <a:lnTo>
                    <a:pt x="0" y="18838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BA8245-C8E1-0C78-86C6-BF502688070F}"/>
                </a:ext>
              </a:extLst>
            </p:cNvPr>
            <p:cNvSpPr/>
            <p:nvPr/>
          </p:nvSpPr>
          <p:spPr>
            <a:xfrm>
              <a:off x="15260629" y="3545429"/>
              <a:ext cx="630214" cy="830208"/>
            </a:xfrm>
            <a:custGeom>
              <a:avLst/>
              <a:gdLst/>
              <a:ahLst/>
              <a:cxnLst/>
              <a:rect l="l" t="t" r="r" b="b"/>
              <a:pathLst>
                <a:path w="630214" h="830208">
                  <a:moveTo>
                    <a:pt x="0" y="0"/>
                  </a:moveTo>
                  <a:lnTo>
                    <a:pt x="630214" y="0"/>
                  </a:lnTo>
                  <a:lnTo>
                    <a:pt x="630214" y="830208"/>
                  </a:lnTo>
                  <a:lnTo>
                    <a:pt x="0" y="830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3FF3963-E856-7795-9AA7-BF87B6707668}"/>
              </a:ext>
            </a:extLst>
          </p:cNvPr>
          <p:cNvSpPr txBox="1"/>
          <p:nvPr/>
        </p:nvSpPr>
        <p:spPr>
          <a:xfrm>
            <a:off x="9581014" y="8891897"/>
            <a:ext cx="19987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[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사진 </a:t>
            </a:r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4] 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하드웨어 연결도</a:t>
            </a:r>
            <a:endParaRPr lang="en-US" altLang="ko-KR" sz="12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 Regular" pitchFamily="34" charset="0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CDC26AD-25EB-5B90-1120-82A230059B2C}"/>
              </a:ext>
            </a:extLst>
          </p:cNvPr>
          <p:cNvGrpSpPr/>
          <p:nvPr/>
        </p:nvGrpSpPr>
        <p:grpSpPr>
          <a:xfrm>
            <a:off x="9678886" y="262973"/>
            <a:ext cx="7900261" cy="4273806"/>
            <a:chOff x="9778139" y="266700"/>
            <a:chExt cx="7900261" cy="4273806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DAEB933-DFF2-3A68-1C38-44E40D2BE6DC}"/>
                </a:ext>
              </a:extLst>
            </p:cNvPr>
            <p:cNvSpPr/>
            <p:nvPr/>
          </p:nvSpPr>
          <p:spPr>
            <a:xfrm>
              <a:off x="9778139" y="266700"/>
              <a:ext cx="7900261" cy="427380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0B2C37BF-F354-5495-3765-99337BB709E4}"/>
                </a:ext>
              </a:extLst>
            </p:cNvPr>
            <p:cNvGrpSpPr/>
            <p:nvPr/>
          </p:nvGrpSpPr>
          <p:grpSpPr>
            <a:xfrm>
              <a:off x="9903640" y="382110"/>
              <a:ext cx="7678271" cy="4071837"/>
              <a:chOff x="9903640" y="382110"/>
              <a:chExt cx="7678271" cy="4071837"/>
            </a:xfrm>
          </p:grpSpPr>
          <p:sp>
            <p:nvSpPr>
              <p:cNvPr id="43" name="Freeform 8">
                <a:extLst>
                  <a:ext uri="{FF2B5EF4-FFF2-40B4-BE49-F238E27FC236}">
                    <a16:creationId xmlns:a16="http://schemas.microsoft.com/office/drawing/2014/main" id="{054C368C-023B-F1AC-2B71-72E555A4F784}"/>
                  </a:ext>
                </a:extLst>
              </p:cNvPr>
              <p:cNvSpPr/>
              <p:nvPr/>
            </p:nvSpPr>
            <p:spPr>
              <a:xfrm>
                <a:off x="9903640" y="382110"/>
                <a:ext cx="2075621" cy="4071837"/>
              </a:xfrm>
              <a:custGeom>
                <a:avLst/>
                <a:gdLst/>
                <a:ahLst/>
                <a:cxnLst/>
                <a:rect l="l" t="t" r="r" b="b"/>
                <a:pathLst>
                  <a:path w="3544269" h="6995104">
                    <a:moveTo>
                      <a:pt x="0" y="0"/>
                    </a:moveTo>
                    <a:lnTo>
                      <a:pt x="3544269" y="0"/>
                    </a:lnTo>
                    <a:lnTo>
                      <a:pt x="3544269" y="6995104"/>
                    </a:lnTo>
                    <a:lnTo>
                      <a:pt x="0" y="699510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/>
                <a:stretch>
                  <a:fillRect t="-3904" b="-5875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4" name="Freeform 13">
                <a:extLst>
                  <a:ext uri="{FF2B5EF4-FFF2-40B4-BE49-F238E27FC236}">
                    <a16:creationId xmlns:a16="http://schemas.microsoft.com/office/drawing/2014/main" id="{E066899C-BA93-8951-B5C3-08E8DADEE73D}"/>
                  </a:ext>
                </a:extLst>
              </p:cNvPr>
              <p:cNvSpPr/>
              <p:nvPr/>
            </p:nvSpPr>
            <p:spPr>
              <a:xfrm rot="5400000">
                <a:off x="11955293" y="1907410"/>
                <a:ext cx="1828801" cy="1346522"/>
              </a:xfrm>
              <a:custGeom>
                <a:avLst/>
                <a:gdLst/>
                <a:ahLst/>
                <a:cxnLst/>
                <a:rect l="l" t="t" r="r" b="b"/>
                <a:pathLst>
                  <a:path w="4405354" h="2985867">
                    <a:moveTo>
                      <a:pt x="0" y="0"/>
                    </a:moveTo>
                    <a:lnTo>
                      <a:pt x="4405354" y="0"/>
                    </a:lnTo>
                    <a:lnTo>
                      <a:pt x="4405354" y="2985867"/>
                    </a:lnTo>
                    <a:lnTo>
                      <a:pt x="0" y="298586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 l="-74084" t="-66833" r="-52981" b="-84426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5" name="화살표: 오른쪽 44">
                <a:extLst>
                  <a:ext uri="{FF2B5EF4-FFF2-40B4-BE49-F238E27FC236}">
                    <a16:creationId xmlns:a16="http://schemas.microsoft.com/office/drawing/2014/main" id="{838A6473-763D-1B7A-450A-90BE632EB5EE}"/>
                  </a:ext>
                </a:extLst>
              </p:cNvPr>
              <p:cNvSpPr/>
              <p:nvPr/>
            </p:nvSpPr>
            <p:spPr>
              <a:xfrm>
                <a:off x="13760128" y="2476500"/>
                <a:ext cx="413072" cy="208342"/>
              </a:xfrm>
              <a:prstGeom prst="rightArrow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" name="Freeform 6">
                <a:extLst>
                  <a:ext uri="{FF2B5EF4-FFF2-40B4-BE49-F238E27FC236}">
                    <a16:creationId xmlns:a16="http://schemas.microsoft.com/office/drawing/2014/main" id="{D4BD1F65-A3E3-3CF4-CEB2-628AC340A31F}"/>
                  </a:ext>
                </a:extLst>
              </p:cNvPr>
              <p:cNvSpPr/>
              <p:nvPr/>
            </p:nvSpPr>
            <p:spPr>
              <a:xfrm>
                <a:off x="15278121" y="1309088"/>
                <a:ext cx="1389050" cy="1167412"/>
              </a:xfrm>
              <a:custGeom>
                <a:avLst/>
                <a:gdLst/>
                <a:ahLst/>
                <a:cxnLst/>
                <a:rect l="l" t="t" r="r" b="b"/>
                <a:pathLst>
                  <a:path w="2425619" h="1883814">
                    <a:moveTo>
                      <a:pt x="0" y="0"/>
                    </a:moveTo>
                    <a:lnTo>
                      <a:pt x="2425619" y="0"/>
                    </a:lnTo>
                    <a:lnTo>
                      <a:pt x="2425619" y="1883814"/>
                    </a:lnTo>
                    <a:lnTo>
                      <a:pt x="0" y="188381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48" name="Freeform 10">
                <a:extLst>
                  <a:ext uri="{FF2B5EF4-FFF2-40B4-BE49-F238E27FC236}">
                    <a16:creationId xmlns:a16="http://schemas.microsoft.com/office/drawing/2014/main" id="{7BECB5E3-474F-1992-64A6-DC0FDACDCDE8}"/>
                  </a:ext>
                </a:extLst>
              </p:cNvPr>
              <p:cNvSpPr/>
              <p:nvPr/>
            </p:nvSpPr>
            <p:spPr>
              <a:xfrm>
                <a:off x="14363381" y="2795407"/>
                <a:ext cx="3218530" cy="1220431"/>
              </a:xfrm>
              <a:custGeom>
                <a:avLst/>
                <a:gdLst/>
                <a:ahLst/>
                <a:cxnLst/>
                <a:rect l="l" t="t" r="r" b="b"/>
                <a:pathLst>
                  <a:path w="8964973" h="3817694">
                    <a:moveTo>
                      <a:pt x="0" y="0"/>
                    </a:moveTo>
                    <a:lnTo>
                      <a:pt x="8964973" y="0"/>
                    </a:lnTo>
                    <a:lnTo>
                      <a:pt x="8964973" y="3817695"/>
                    </a:lnTo>
                    <a:lnTo>
                      <a:pt x="0" y="381769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 l="-7490" t="-13192" r="-4119" b="-7915"/>
                </a:stretch>
              </a:blip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31E5C8E-1730-20AF-5B96-AE8347CA3B12}"/>
              </a:ext>
            </a:extLst>
          </p:cNvPr>
          <p:cNvSpPr txBox="1"/>
          <p:nvPr/>
        </p:nvSpPr>
        <p:spPr>
          <a:xfrm>
            <a:off x="9665823" y="4572702"/>
            <a:ext cx="38564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[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사진</a:t>
            </a:r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3] 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서비스 제공 예상 흐름도</a:t>
            </a:r>
            <a:endParaRPr lang="en-US" altLang="ko-KR" sz="12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 Regular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089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3209" y="1081317"/>
            <a:ext cx="1054777" cy="1054777"/>
            <a:chOff x="953209" y="1081317"/>
            <a:chExt cx="1054777" cy="1054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953209" y="1081317"/>
              <a:ext cx="1054777" cy="105477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71600" y="1273387"/>
            <a:ext cx="1333500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kern="0" spc="-3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YOLO</a:t>
            </a:r>
            <a:r>
              <a:rPr lang="ko-KR" altLang="en-US" sz="7200" kern="0" spc="-3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실종아동 탐지 시스템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972207" y="2708413"/>
            <a:ext cx="7053208" cy="18055"/>
            <a:chOff x="972207" y="2708413"/>
            <a:chExt cx="7053208" cy="1805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72207" y="2708413"/>
              <a:ext cx="7053208" cy="1805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404257" y="1091699"/>
            <a:ext cx="548447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Black" pitchFamily="34" charset="0"/>
              </a:rPr>
              <a:t>2021.09 ~ 2021.</a:t>
            </a:r>
            <a:r>
              <a:rPr lang="en-US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Black" pitchFamily="34" charset="0"/>
              </a:rPr>
              <a:t>12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2208" y="3298788"/>
            <a:ext cx="7299572" cy="57708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구현 사항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보행자의 인상착의에 대한 정보를 서버에 저장</a:t>
            </a: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실종자 발생시 입고있던 옷을 기반으로 수사하여 초동대처에 도움</a:t>
            </a: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담당</a:t>
            </a: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 역할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실시간 영상에서 인상착의에 대한 텍스트 데이터 추출</a:t>
            </a: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DB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서버 구축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기술 스택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YOLO V3, MySQL</a:t>
            </a:r>
          </a:p>
          <a:p>
            <a:pPr>
              <a:spcBef>
                <a:spcPts val="600"/>
              </a:spcBef>
            </a:pP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기술 선정 이유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라즈베리파이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 환경에서 실시간 객체인식을 위해 </a:t>
            </a: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YOLO V3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사용</a:t>
            </a: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ea typeface="나눔스퀘어 ExtraBold" panose="020B0600000101010101"/>
              </a:rPr>
              <a:t>텍스트라도 방대한 양이고</a:t>
            </a:r>
            <a:r>
              <a:rPr lang="en-US" altLang="ko-KR" dirty="0">
                <a:ea typeface="나눔스퀘어 ExtraBold" panose="020B0600000101010101"/>
              </a:rPr>
              <a:t>, </a:t>
            </a:r>
            <a:r>
              <a:rPr lang="ko-KR" altLang="en-US" dirty="0">
                <a:ea typeface="나눔스퀘어 ExtraBold" panose="020B0600000101010101"/>
              </a:rPr>
              <a:t>이는 실종자 발생 시 빠른 검색을 위해 정형화된 칼럼에 저장 </a:t>
            </a:r>
            <a:r>
              <a:rPr lang="ko-KR" altLang="en-US" dirty="0" err="1">
                <a:ea typeface="나눔스퀘어 ExtraBold" panose="020B0600000101010101"/>
              </a:rPr>
              <a:t>되는게</a:t>
            </a:r>
            <a:r>
              <a:rPr lang="ko-KR" altLang="en-US" dirty="0">
                <a:ea typeface="나눔스퀘어 ExtraBold" panose="020B0600000101010101"/>
              </a:rPr>
              <a:t> 가장 합리적이라고 생각하여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RDBMS</a:t>
            </a:r>
            <a:r>
              <a:rPr lang="en-US" altLang="ko-KR" dirty="0">
                <a:ea typeface="나눔스퀘어 ExtraBold" panose="020B0600000101010101"/>
              </a:rPr>
              <a:t> </a:t>
            </a:r>
            <a:r>
              <a:rPr lang="ko-KR" altLang="en-US" dirty="0">
                <a:ea typeface="나눔스퀘어 ExtraBold" panose="020B0600000101010101"/>
              </a:rPr>
              <a:t>사용</a:t>
            </a:r>
            <a:r>
              <a:rPr lang="en-US" altLang="ko-KR" dirty="0">
                <a:ea typeface="나눔스퀘어 ExtraBold" panose="020B0600000101010101"/>
              </a:rPr>
              <a:t>.</a:t>
            </a: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Light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390643" y="4571429"/>
            <a:ext cx="6171429" cy="4114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이미지를 넣어 주세요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 rot="-21600000">
            <a:off x="8382000" y="8309492"/>
            <a:ext cx="738571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[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사진</a:t>
            </a:r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] 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조회 화면</a:t>
            </a:r>
            <a:endParaRPr 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1780" y="3781896"/>
            <a:ext cx="9044013" cy="452759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95238" y="9275632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YOLO </a:t>
            </a:r>
            <a:r>
              <a:rPr lang="ko-KR" altLang="en-US" sz="18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기반 실종아동 탐지 시스템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44600" y="5719196"/>
            <a:ext cx="12852400" cy="36625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프로젝트 성과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SW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최적화 역량을 인정받아 기술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/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연구 우수상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2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위 수상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 Bold" panose="020B0600000101010101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데이터시트 및 프로세스의 시스템 자원 사용량을 분석하여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HW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성능 제약을 확인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이를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SW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적으로 해결</a:t>
            </a: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 Bold" panose="020B0600000101010101"/>
              <a:cs typeface="Noto Sans CJK KR Light" pitchFamily="34" charset="0"/>
            </a:endParaRPr>
          </a:p>
          <a:p>
            <a:pPr marL="742950" lvl="1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프레임 </a:t>
            </a:r>
            <a:r>
              <a:rPr lang="ko-KR" altLang="en-US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스킵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 기법 및 출력 클래스 수를 최소화 하여 실시간 객체인식 처리속도 개선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 Bold" panose="020B0600000101010101"/>
              <a:cs typeface="Noto Sans CJK KR Light" pitchFamily="34" charset="0"/>
            </a:endParaRPr>
          </a:p>
          <a:p>
            <a:pPr marL="742950" lvl="1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스레드를 활용한 안정적인 전송 및 </a:t>
            </a:r>
            <a:r>
              <a:rPr lang="ko-KR" altLang="en-US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여러대의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CCTV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로부터 받은 데이터를 저장할 때 무결성 보장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 Bold" panose="020B0600000101010101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endParaRPr lang="en-US" sz="1700" dirty="0">
              <a:solidFill>
                <a:srgbClr val="000000"/>
              </a:solidFill>
              <a:latin typeface="나눔스퀘어" panose="020B0600000101010101" pitchFamily="50" charset="-127"/>
              <a:ea typeface="나눔스퀘어 Bold" panose="020B0600000101010101"/>
              <a:cs typeface="Noto Sans CJK KR Regular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프로젝트</a:t>
            </a: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리뷰</a:t>
            </a:r>
            <a:endParaRPr lang="en-US" sz="22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"/>
                <a:ea typeface="나눔스퀘어 Bold" panose="020B0600000101010101"/>
              </a:rPr>
              <a:t>스레드 및 </a:t>
            </a:r>
            <a:r>
              <a:rPr lang="en-US" altLang="ko-KR" dirty="0">
                <a:latin typeface="나눔"/>
                <a:ea typeface="나눔스퀘어 Bold" panose="020B0600000101010101"/>
              </a:rPr>
              <a:t>YOLO </a:t>
            </a:r>
            <a:r>
              <a:rPr lang="ko-KR" altLang="en-US" dirty="0">
                <a:latin typeface="나눔"/>
                <a:ea typeface="나눔스퀘어 Bold" panose="020B0600000101010101"/>
              </a:rPr>
              <a:t>객체인식 모델에 대한 이해도가 높아졌습니다</a:t>
            </a:r>
            <a:r>
              <a:rPr lang="en-US" altLang="ko-KR" dirty="0">
                <a:latin typeface="나눔"/>
                <a:ea typeface="나눔스퀘어 Bold" panose="020B0600000101010101"/>
              </a:rPr>
              <a:t>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"/>
                <a:ea typeface="나눔스퀘어 Bold" panose="020B0600000101010101"/>
              </a:rPr>
              <a:t>HW</a:t>
            </a:r>
            <a:r>
              <a:rPr lang="ko-KR" altLang="en-US" dirty="0">
                <a:latin typeface="나눔"/>
                <a:ea typeface="나눔스퀘어 Bold" panose="020B0600000101010101"/>
              </a:rPr>
              <a:t>성능을 파악하고 </a:t>
            </a:r>
            <a:r>
              <a:rPr lang="en-US" altLang="ko-KR" dirty="0">
                <a:latin typeface="나눔"/>
                <a:ea typeface="나눔스퀘어 Bold" panose="020B0600000101010101"/>
              </a:rPr>
              <a:t>SW</a:t>
            </a:r>
            <a:r>
              <a:rPr lang="ko-KR" altLang="en-US" dirty="0">
                <a:latin typeface="나눔"/>
                <a:ea typeface="나눔스퀘어 Bold" panose="020B0600000101010101"/>
              </a:rPr>
              <a:t>적으로 최적화하여 서비스를 제공하기위해 많은 고민을 했습니다</a:t>
            </a:r>
            <a:r>
              <a:rPr lang="en-US" altLang="ko-KR" dirty="0">
                <a:latin typeface="나눔"/>
                <a:ea typeface="나눔스퀘어 Bold" panose="020B0600000101010101"/>
              </a:rPr>
              <a:t>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"/>
                <a:ea typeface="나눔스퀘어 Bold" panose="020B0600000101010101"/>
              </a:rPr>
              <a:t>인상착의 관련 텍스트 데이터만 저장하여 개인정보 및 초상권에 관한 문제를 해결하여 기획적으로 만족도가 높았습니다</a:t>
            </a:r>
            <a:r>
              <a:rPr lang="en-US" altLang="ko-KR" dirty="0">
                <a:latin typeface="나눔"/>
                <a:ea typeface="나눔스퀘어 Bold" panose="020B0600000101010101"/>
              </a:rPr>
              <a:t>.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B421277-4784-8C4F-A7A7-B10838BA99BE}"/>
              </a:ext>
            </a:extLst>
          </p:cNvPr>
          <p:cNvGrpSpPr/>
          <p:nvPr/>
        </p:nvGrpSpPr>
        <p:grpSpPr>
          <a:xfrm>
            <a:off x="1219200" y="826201"/>
            <a:ext cx="6905768" cy="4214248"/>
            <a:chOff x="1219200" y="826201"/>
            <a:chExt cx="6905768" cy="4214248"/>
          </a:xfrm>
        </p:grpSpPr>
        <p:sp>
          <p:nvSpPr>
            <p:cNvPr id="3" name="Object 3"/>
            <p:cNvSpPr txBox="1"/>
            <p:nvPr/>
          </p:nvSpPr>
          <p:spPr>
            <a:xfrm>
              <a:off x="1219200" y="826201"/>
              <a:ext cx="6905768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[</a:t>
              </a:r>
              <a:r>
                <a:rPr lang="ko-KR" altLang="en-US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사진</a:t>
              </a:r>
              <a:r>
                <a:rPr lang="en-US" altLang="ko-KR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2</a:t>
              </a:r>
              <a:r>
                <a:rPr lang="en-US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] </a:t>
              </a:r>
              <a:r>
                <a:rPr lang="ko-KR" altLang="en-US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하드웨어 및 소프트웨어 구성도</a:t>
              </a:r>
              <a:endParaRPr 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endParaRPr>
            </a:p>
          </p:txBody>
        </p:sp>
        <p:pic>
          <p:nvPicPr>
            <p:cNvPr id="5" name="_x242737672" descr="EMB00000d342d98">
              <a:extLst>
                <a:ext uri="{FF2B5EF4-FFF2-40B4-BE49-F238E27FC236}">
                  <a16:creationId xmlns:a16="http://schemas.microsoft.com/office/drawing/2014/main" id="{DB5EC890-CA40-61D8-905A-479935772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4600" y="1103201"/>
              <a:ext cx="6880368" cy="3937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90567D8-010D-4669-C927-1336B49E0EAC}"/>
              </a:ext>
            </a:extLst>
          </p:cNvPr>
          <p:cNvGrpSpPr/>
          <p:nvPr/>
        </p:nvGrpSpPr>
        <p:grpSpPr>
          <a:xfrm>
            <a:off x="8489759" y="187468"/>
            <a:ext cx="9385682" cy="5768714"/>
            <a:chOff x="9683088" y="680851"/>
            <a:chExt cx="7385716" cy="4467650"/>
          </a:xfrm>
        </p:grpSpPr>
        <p:pic>
          <p:nvPicPr>
            <p:cNvPr id="7" name="_x294401232" descr="EMB00000d342d9f">
              <a:extLst>
                <a:ext uri="{FF2B5EF4-FFF2-40B4-BE49-F238E27FC236}">
                  <a16:creationId xmlns:a16="http://schemas.microsoft.com/office/drawing/2014/main" id="{DAAA6C1B-3945-3248-46CA-030940C980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83088" y="995149"/>
              <a:ext cx="7385716" cy="4153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Object 3">
              <a:extLst>
                <a:ext uri="{FF2B5EF4-FFF2-40B4-BE49-F238E27FC236}">
                  <a16:creationId xmlns:a16="http://schemas.microsoft.com/office/drawing/2014/main" id="{6BA414D9-91A1-20B0-8A9B-810A8C4950E0}"/>
                </a:ext>
              </a:extLst>
            </p:cNvPr>
            <p:cNvSpPr txBox="1"/>
            <p:nvPr/>
          </p:nvSpPr>
          <p:spPr>
            <a:xfrm rot="-21600000">
              <a:off x="9683089" y="680851"/>
              <a:ext cx="7385714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[</a:t>
              </a:r>
              <a:r>
                <a:rPr lang="ko-KR" altLang="en-US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사진</a:t>
              </a:r>
              <a:r>
                <a:rPr lang="en-US" altLang="ko-KR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3</a:t>
              </a:r>
              <a:r>
                <a:rPr lang="en-US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] </a:t>
              </a:r>
              <a:r>
                <a:rPr lang="ko-KR" altLang="en-US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서비스 제공 예상 흐름도</a:t>
              </a:r>
              <a:endParaRPr 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3209" y="1081317"/>
            <a:ext cx="1054777" cy="1054777"/>
            <a:chOff x="953209" y="1081317"/>
            <a:chExt cx="1054777" cy="1054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953209" y="1081317"/>
              <a:ext cx="1054777" cy="105477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71599" y="1273387"/>
            <a:ext cx="7267785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kern="0" spc="-300" dirty="0" err="1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Turtlebot</a:t>
            </a:r>
            <a:r>
              <a:rPr lang="en-US" sz="7200" kern="0" spc="-3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Project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972207" y="2708413"/>
            <a:ext cx="7053208" cy="18055"/>
            <a:chOff x="972207" y="2708413"/>
            <a:chExt cx="7053208" cy="1805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72207" y="2708413"/>
              <a:ext cx="7053208" cy="1805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404257" y="1091699"/>
            <a:ext cx="548447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Black" pitchFamily="34" charset="0"/>
              </a:rPr>
              <a:t>2023.10 ~ 2023.11 (6</a:t>
            </a:r>
            <a:r>
              <a:rPr lang="ko-KR" altLang="en-US" sz="18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Black" pitchFamily="34" charset="0"/>
              </a:rPr>
              <a:t>주</a:t>
            </a:r>
            <a:r>
              <a:rPr lang="en-US" sz="18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Black" pitchFamily="34" charset="0"/>
              </a:rPr>
              <a:t>)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2208" y="3298788"/>
            <a:ext cx="7053208" cy="5847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구현</a:t>
            </a: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사항</a:t>
            </a:r>
            <a:endParaRPr lang="en-US" sz="22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앱에서 자동 주차 버튼을 누르면 인근 주차장을 찾아 주차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호출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Object Detection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을 이용한 자율 주행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담당</a:t>
            </a: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역할</a:t>
            </a:r>
            <a:endParaRPr lang="en-US" sz="22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웹 소켓 통신 노드 개발 및 주차 시퀀스 제어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(100%)</a:t>
            </a: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Line Tracing, Parking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예제 코드 분석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&amp; </a:t>
            </a:r>
            <a:r>
              <a:rPr lang="ko-KR" altLang="en-US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리팩토링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(30%)</a:t>
            </a:r>
          </a:p>
          <a:p>
            <a:pPr>
              <a:spcBef>
                <a:spcPts val="600"/>
              </a:spcBef>
            </a:pP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기술</a:t>
            </a: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스택</a:t>
            </a:r>
            <a:endParaRPr lang="en-US" sz="22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TURTLEBOT3 Burger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ROS Kinetic(Ubuntu 16.04)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Web Socket Client(0.47.0)</a:t>
            </a:r>
          </a:p>
          <a:p>
            <a:pPr>
              <a:spcBef>
                <a:spcPts val="600"/>
              </a:spcBef>
            </a:pP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기술 선정 이유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LiDAR,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Autonomous Driving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을 포함한 모든 기능을 제공하기 때문에 선정</a:t>
            </a: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 rot="-21600000">
            <a:off x="10262585" y="8869544"/>
            <a:ext cx="5991225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사진 </a:t>
            </a:r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1] Turtlebot3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구성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Freeform 2"/>
          <p:cNvSpPr/>
          <p:nvPr/>
        </p:nvSpPr>
        <p:spPr>
          <a:xfrm>
            <a:off x="10262586" y="3298788"/>
            <a:ext cx="5991225" cy="5570756"/>
          </a:xfrm>
          <a:custGeom>
            <a:avLst/>
            <a:gdLst/>
            <a:ahLst/>
            <a:cxnLst/>
            <a:rect l="l" t="t" r="r" b="b"/>
            <a:pathLst>
              <a:path w="8720805" h="7903648">
                <a:moveTo>
                  <a:pt x="0" y="0"/>
                </a:moveTo>
                <a:lnTo>
                  <a:pt x="8720804" y="0"/>
                </a:lnTo>
                <a:lnTo>
                  <a:pt x="8720804" y="7903648"/>
                </a:lnTo>
                <a:lnTo>
                  <a:pt x="0" y="79036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1036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95238" y="9275632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Turtlebot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Project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21333" y="4782094"/>
            <a:ext cx="8844674" cy="44935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프로젝트</a:t>
            </a: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성과</a:t>
            </a:r>
            <a:endParaRPr lang="en-US" sz="22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각</a:t>
            </a: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기능들을 각각의 노드로 </a:t>
            </a:r>
            <a:r>
              <a:rPr lang="ko-KR" altLang="en-US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모듈화하여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 재사용성과 편의성을 개선</a:t>
            </a: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스레드를 사용해 </a:t>
            </a:r>
            <a:r>
              <a:rPr lang="en-US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rostopic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에서 값을 불러올 때 웹 소켓 통신이 끊기는 문제 해결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30cm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기준으로 구현되어 있던 예제 코드를 </a:t>
            </a:r>
            <a:r>
              <a:rPr lang="ko-KR" altLang="en-US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리팩토링하여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25cm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환경에서 정상구현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endParaRPr lang="en-US" sz="17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Regular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프로젝트</a:t>
            </a: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리뷰</a:t>
            </a: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 </a:t>
            </a:r>
            <a:r>
              <a:rPr lang="ko-KR" alt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및 성장 경험</a:t>
            </a:r>
            <a:endParaRPr lang="en-US" sz="22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주변환경에 의해 달라지는 조도 또는 </a:t>
            </a:r>
            <a:r>
              <a:rPr lang="ko-KR" altLang="en-US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휘도로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 인해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Camera Detecting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에 제약이 있었음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OOP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에 대한 이해도 향상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호출하는 기능을 구현할 때 기존의 출발했던 위치로 돌아가도록 구현을 하지 못하였음 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제작한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map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에서 시작점의 좌표 따로 저장하여 그 위치로 돌아가는 로직 구현으로 해결 가능할 것으로 예상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92C9F00-5DF3-C0CC-08F7-2A5257FB4228}"/>
              </a:ext>
            </a:extLst>
          </p:cNvPr>
          <p:cNvGrpSpPr/>
          <p:nvPr/>
        </p:nvGrpSpPr>
        <p:grpSpPr>
          <a:xfrm>
            <a:off x="821333" y="876300"/>
            <a:ext cx="6874867" cy="3754398"/>
            <a:chOff x="515423" y="217515"/>
            <a:chExt cx="7674429" cy="476731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0111" y="494514"/>
              <a:ext cx="7669741" cy="449031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F2109C2-8993-8449-BF85-DD8B2C5EF3AA}"/>
                </a:ext>
              </a:extLst>
            </p:cNvPr>
            <p:cNvSpPr txBox="1"/>
            <p:nvPr/>
          </p:nvSpPr>
          <p:spPr>
            <a:xfrm>
              <a:off x="515423" y="217515"/>
              <a:ext cx="76708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[</a:t>
              </a:r>
              <a:r>
                <a:rPr lang="ko-KR" altLang="en-US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사진 </a:t>
              </a:r>
              <a:r>
                <a:rPr lang="en-US" altLang="ko-KR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2] </a:t>
              </a:r>
              <a:r>
                <a:rPr lang="ko-KR" altLang="en-US" sz="1200" dirty="0" err="1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아키텍쳐</a:t>
              </a:r>
              <a:endPara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67C47AE-C75E-2708-28FC-A09B68690CFE}"/>
              </a:ext>
            </a:extLst>
          </p:cNvPr>
          <p:cNvGrpSpPr/>
          <p:nvPr/>
        </p:nvGrpSpPr>
        <p:grpSpPr>
          <a:xfrm>
            <a:off x="10089274" y="1389707"/>
            <a:ext cx="7678615" cy="7507585"/>
            <a:chOff x="10216662" y="360689"/>
            <a:chExt cx="7678615" cy="7507585"/>
          </a:xfrm>
        </p:grpSpPr>
        <p:grpSp>
          <p:nvGrpSpPr>
            <p:cNvPr id="14" name="그룹 13"/>
            <p:cNvGrpSpPr/>
            <p:nvPr/>
          </p:nvGrpSpPr>
          <p:grpSpPr>
            <a:xfrm>
              <a:off x="10216662" y="653918"/>
              <a:ext cx="7678615" cy="4926046"/>
              <a:chOff x="304800" y="1248968"/>
              <a:chExt cx="8407400" cy="4046932"/>
            </a:xfrm>
          </p:grpSpPr>
          <p:sp>
            <p:nvSpPr>
              <p:cNvPr id="15" name="Freeform 10"/>
              <p:cNvSpPr/>
              <p:nvPr/>
            </p:nvSpPr>
            <p:spPr>
              <a:xfrm>
                <a:off x="304800" y="1248968"/>
                <a:ext cx="2717800" cy="1945221"/>
              </a:xfrm>
              <a:custGeom>
                <a:avLst/>
                <a:gdLst/>
                <a:ahLst/>
                <a:cxnLst/>
                <a:rect l="l" t="t" r="r" b="b"/>
                <a:pathLst>
                  <a:path w="4907809" h="3319945">
                    <a:moveTo>
                      <a:pt x="0" y="0"/>
                    </a:moveTo>
                    <a:lnTo>
                      <a:pt x="4907809" y="0"/>
                    </a:lnTo>
                    <a:lnTo>
                      <a:pt x="4907809" y="3319945"/>
                    </a:lnTo>
                    <a:lnTo>
                      <a:pt x="0" y="331994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16814" t="-54639" r="-14836"/>
                </a:stretch>
              </a:blip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6" name="Freeform 9"/>
              <p:cNvSpPr/>
              <p:nvPr/>
            </p:nvSpPr>
            <p:spPr>
              <a:xfrm>
                <a:off x="3149400" y="1248968"/>
                <a:ext cx="2718000" cy="1944000"/>
              </a:xfrm>
              <a:custGeom>
                <a:avLst/>
                <a:gdLst/>
                <a:ahLst/>
                <a:cxnLst/>
                <a:rect l="l" t="t" r="r" b="b"/>
                <a:pathLst>
                  <a:path w="5682257" h="2905765">
                    <a:moveTo>
                      <a:pt x="0" y="0"/>
                    </a:moveTo>
                    <a:lnTo>
                      <a:pt x="5682257" y="0"/>
                    </a:lnTo>
                    <a:lnTo>
                      <a:pt x="5682257" y="2905765"/>
                    </a:lnTo>
                    <a:lnTo>
                      <a:pt x="0" y="290576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37193" t="-22299" r="-2185" b="-68351"/>
                </a:stretch>
              </a:blip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Freeform 10"/>
              <p:cNvSpPr/>
              <p:nvPr/>
            </p:nvSpPr>
            <p:spPr>
              <a:xfrm>
                <a:off x="5968800" y="1248968"/>
                <a:ext cx="2718000" cy="1944000"/>
              </a:xfrm>
              <a:custGeom>
                <a:avLst/>
                <a:gdLst/>
                <a:ahLst/>
                <a:cxnLst/>
                <a:rect l="l" t="t" r="r" b="b"/>
                <a:pathLst>
                  <a:path w="5682257" h="3093036">
                    <a:moveTo>
                      <a:pt x="0" y="0"/>
                    </a:moveTo>
                    <a:lnTo>
                      <a:pt x="5682257" y="0"/>
                    </a:lnTo>
                    <a:lnTo>
                      <a:pt x="5682257" y="3093036"/>
                    </a:lnTo>
                    <a:lnTo>
                      <a:pt x="0" y="309303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22719" r="-20610" b="-73706"/>
                </a:stretch>
              </a:blip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" name="Freeform 9"/>
              <p:cNvSpPr/>
              <p:nvPr/>
            </p:nvSpPr>
            <p:spPr>
              <a:xfrm>
                <a:off x="313901" y="3351900"/>
                <a:ext cx="2718000" cy="1944000"/>
              </a:xfrm>
              <a:custGeom>
                <a:avLst/>
                <a:gdLst/>
                <a:ahLst/>
                <a:cxnLst/>
                <a:rect l="l" t="t" r="r" b="b"/>
                <a:pathLst>
                  <a:path w="5891994" h="5433092">
                    <a:moveTo>
                      <a:pt x="0" y="0"/>
                    </a:moveTo>
                    <a:lnTo>
                      <a:pt x="5891993" y="0"/>
                    </a:lnTo>
                    <a:lnTo>
                      <a:pt x="5891993" y="5433092"/>
                    </a:lnTo>
                    <a:lnTo>
                      <a:pt x="0" y="5433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47538"/>
                </a:stretch>
              </a:blip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Freeform 9"/>
              <p:cNvSpPr/>
              <p:nvPr/>
            </p:nvSpPr>
            <p:spPr>
              <a:xfrm>
                <a:off x="3136720" y="3351900"/>
                <a:ext cx="2718000" cy="1944000"/>
              </a:xfrm>
              <a:custGeom>
                <a:avLst/>
                <a:gdLst/>
                <a:ahLst/>
                <a:cxnLst/>
                <a:rect l="l" t="t" r="r" b="b"/>
                <a:pathLst>
                  <a:path w="5201864" h="3864517">
                    <a:moveTo>
                      <a:pt x="0" y="0"/>
                    </a:moveTo>
                    <a:lnTo>
                      <a:pt x="5201865" y="0"/>
                    </a:lnTo>
                    <a:lnTo>
                      <a:pt x="5201865" y="3864517"/>
                    </a:lnTo>
                    <a:lnTo>
                      <a:pt x="0" y="386451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l="-95516" t="-40371" r="-103559" b="-86076"/>
                </a:stretch>
              </a:blip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" name="Freeform 10"/>
              <p:cNvSpPr/>
              <p:nvPr/>
            </p:nvSpPr>
            <p:spPr>
              <a:xfrm>
                <a:off x="5994200" y="3351900"/>
                <a:ext cx="2718000" cy="1944000"/>
              </a:xfrm>
              <a:custGeom>
                <a:avLst/>
                <a:gdLst/>
                <a:ahLst/>
                <a:cxnLst/>
                <a:rect l="l" t="t" r="r" b="b"/>
                <a:pathLst>
                  <a:path w="5077251" h="3195321">
                    <a:moveTo>
                      <a:pt x="0" y="0"/>
                    </a:moveTo>
                    <a:lnTo>
                      <a:pt x="5077251" y="0"/>
                    </a:lnTo>
                    <a:lnTo>
                      <a:pt x="5077251" y="3195321"/>
                    </a:lnTo>
                    <a:lnTo>
                      <a:pt x="0" y="319532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/>
                <a:stretch>
                  <a:fillRect l="-8525" b="-10303"/>
                </a:stretch>
              </a:blip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12EF9F8-8435-970A-816C-06E6C0EF41C6}"/>
                </a:ext>
              </a:extLst>
            </p:cNvPr>
            <p:cNvSpPr txBox="1"/>
            <p:nvPr/>
          </p:nvSpPr>
          <p:spPr>
            <a:xfrm>
              <a:off x="10216662" y="360689"/>
              <a:ext cx="765541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[</a:t>
              </a:r>
              <a:r>
                <a:rPr lang="ko-KR" altLang="en-US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사진 </a:t>
              </a:r>
              <a:r>
                <a:rPr lang="en-US" altLang="ko-KR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3] Detection(Lane, Traffic Light, Traffic Sign, Level Crossing, Parking)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E9A2A34-DAA0-E9B7-A7A5-CD2D3AC1D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408" b="37407"/>
            <a:stretch/>
          </p:blipFill>
          <p:spPr>
            <a:xfrm>
              <a:off x="10224973" y="5791068"/>
              <a:ext cx="3262427" cy="177653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003F8E-7FF7-80DF-71D7-431D069A48A5}"/>
                </a:ext>
              </a:extLst>
            </p:cNvPr>
            <p:cNvSpPr txBox="1"/>
            <p:nvPr/>
          </p:nvSpPr>
          <p:spPr>
            <a:xfrm>
              <a:off x="10224973" y="7577130"/>
              <a:ext cx="326242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[</a:t>
              </a:r>
              <a:r>
                <a:rPr lang="ko-KR" altLang="en-US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사진 </a:t>
              </a:r>
              <a:r>
                <a:rPr lang="en-US" altLang="ko-KR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5] </a:t>
              </a:r>
              <a:r>
                <a:rPr lang="ko-KR" altLang="en-US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실제 주행 사진 </a:t>
              </a:r>
              <a:r>
                <a:rPr lang="en-US" altLang="ko-KR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– Line Tracing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ADB3BED-BCA8-5E68-189A-0D83ABE77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693613" y="5779408"/>
              <a:ext cx="4201663" cy="178819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A89393F-A118-4B00-4ED0-F38F77BB9B82}"/>
                </a:ext>
              </a:extLst>
            </p:cNvPr>
            <p:cNvSpPr txBox="1"/>
            <p:nvPr/>
          </p:nvSpPr>
          <p:spPr>
            <a:xfrm>
              <a:off x="13693613" y="7591275"/>
              <a:ext cx="420166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[</a:t>
              </a:r>
              <a:r>
                <a:rPr lang="ko-KR" altLang="en-US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사진 </a:t>
              </a:r>
              <a:r>
                <a:rPr lang="en-US" altLang="ko-KR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4] </a:t>
              </a:r>
              <a:r>
                <a:rPr lang="ko-KR" altLang="en-US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실제 주행 사진 </a:t>
              </a:r>
              <a:r>
                <a:rPr lang="en-US" altLang="ko-KR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– Parking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7184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1337</TotalTime>
  <Words>1235</Words>
  <Application>Microsoft Office PowerPoint</Application>
  <PresentationFormat>사용자 지정</PresentationFormat>
  <Paragraphs>176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1" baseType="lpstr">
      <vt:lpstr>Noto Sans CJK KR Medium</vt:lpstr>
      <vt:lpstr>나눔</vt:lpstr>
      <vt:lpstr>나눔고딕</vt:lpstr>
      <vt:lpstr>나눔스퀘어</vt:lpstr>
      <vt:lpstr>나눔스퀘어 Bold</vt:lpstr>
      <vt:lpstr>나눔스퀘어 ExtraBold</vt:lpstr>
      <vt:lpstr>맑은 고딕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황재천</cp:lastModifiedBy>
  <cp:revision>73</cp:revision>
  <dcterms:created xsi:type="dcterms:W3CDTF">2023-03-21T18:34:08Z</dcterms:created>
  <dcterms:modified xsi:type="dcterms:W3CDTF">2024-03-09T13:04:04Z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</Properties>
</file>